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0" r:id="rId6"/>
    <p:sldId id="263" r:id="rId7"/>
    <p:sldId id="266" r:id="rId8"/>
    <p:sldId id="267" r:id="rId9"/>
    <p:sldId id="268" r:id="rId10"/>
    <p:sldId id="269" r:id="rId11"/>
    <p:sldId id="270" r:id="rId12"/>
    <p:sldId id="261" r:id="rId13"/>
    <p:sldId id="272" r:id="rId14"/>
    <p:sldId id="273" r:id="rId15"/>
    <p:sldId id="264" r:id="rId16"/>
    <p:sldId id="265" r:id="rId17"/>
    <p:sldId id="271" r:id="rId18"/>
    <p:sldId id="274" r:id="rId19"/>
    <p:sldId id="275" r:id="rId20"/>
    <p:sldId id="276" r:id="rId21"/>
    <p:sldId id="277" r:id="rId22"/>
    <p:sldId id="278" r:id="rId23"/>
    <p:sldId id="281" r:id="rId24"/>
    <p:sldId id="279" r:id="rId25"/>
    <p:sldId id="280" r:id="rId26"/>
    <p:sldId id="282" r:id="rId27"/>
    <p:sldId id="299" r:id="rId28"/>
    <p:sldId id="283" r:id="rId29"/>
    <p:sldId id="300" r:id="rId30"/>
    <p:sldId id="284" r:id="rId31"/>
    <p:sldId id="285" r:id="rId32"/>
    <p:sldId id="301" r:id="rId33"/>
    <p:sldId id="286" r:id="rId34"/>
    <p:sldId id="302" r:id="rId35"/>
    <p:sldId id="287" r:id="rId36"/>
    <p:sldId id="288" r:id="rId37"/>
    <p:sldId id="303" r:id="rId38"/>
    <p:sldId id="289" r:id="rId39"/>
    <p:sldId id="290" r:id="rId40"/>
    <p:sldId id="291" r:id="rId41"/>
    <p:sldId id="292" r:id="rId42"/>
    <p:sldId id="304" r:id="rId43"/>
    <p:sldId id="293" r:id="rId44"/>
    <p:sldId id="294" r:id="rId45"/>
    <p:sldId id="305" r:id="rId46"/>
    <p:sldId id="295" r:id="rId47"/>
    <p:sldId id="296" r:id="rId48"/>
    <p:sldId id="306" r:id="rId49"/>
    <p:sldId id="297" r:id="rId50"/>
    <p:sldId id="298" r:id="rId51"/>
    <p:sldId id="314" r:id="rId52"/>
    <p:sldId id="307" r:id="rId53"/>
    <p:sldId id="315" r:id="rId54"/>
    <p:sldId id="308" r:id="rId55"/>
    <p:sldId id="316" r:id="rId56"/>
    <p:sldId id="309" r:id="rId57"/>
    <p:sldId id="317" r:id="rId5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4D33"/>
    <a:srgbClr val="BA6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BA398-3E36-4093-9BCD-83C6202A0124}" v="18" dt="2020-05-29T08:14:47.2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estyén Lilla Anna" userId="39b89067-87a6-4b2c-b3af-0b2d109e3f27" providerId="ADAL" clId="{313BA398-3E36-4093-9BCD-83C6202A0124}"/>
    <pc:docChg chg="undo custSel addSld delSld modSld sldOrd">
      <pc:chgData name="Sebestyén Lilla Anna" userId="39b89067-87a6-4b2c-b3af-0b2d109e3f27" providerId="ADAL" clId="{313BA398-3E36-4093-9BCD-83C6202A0124}" dt="2020-05-29T08:15:20.446" v="76" actId="2696"/>
      <pc:docMkLst>
        <pc:docMk/>
      </pc:docMkLst>
      <pc:sldChg chg="addSp delSp modSp">
        <pc:chgData name="Sebestyén Lilla Anna" userId="39b89067-87a6-4b2c-b3af-0b2d109e3f27" providerId="ADAL" clId="{313BA398-3E36-4093-9BCD-83C6202A0124}" dt="2020-05-29T08:12:10.451" v="22"/>
        <pc:sldMkLst>
          <pc:docMk/>
          <pc:sldMk cId="1729917874" sldId="260"/>
        </pc:sldMkLst>
        <pc:picChg chg="add del">
          <ac:chgData name="Sebestyén Lilla Anna" userId="39b89067-87a6-4b2c-b3af-0b2d109e3f27" providerId="ADAL" clId="{313BA398-3E36-4093-9BCD-83C6202A0124}" dt="2020-05-29T08:11:55.644" v="16"/>
          <ac:picMkLst>
            <pc:docMk/>
            <pc:sldMk cId="1729917874" sldId="260"/>
            <ac:picMk id="5" creationId="{E8B808CF-F75D-4DD9-8728-DBED1CFFB003}"/>
          </ac:picMkLst>
        </pc:picChg>
        <pc:picChg chg="add del mod">
          <ac:chgData name="Sebestyén Lilla Anna" userId="39b89067-87a6-4b2c-b3af-0b2d109e3f27" providerId="ADAL" clId="{313BA398-3E36-4093-9BCD-83C6202A0124}" dt="2020-05-29T08:12:10.451" v="22"/>
          <ac:picMkLst>
            <pc:docMk/>
            <pc:sldMk cId="1729917874" sldId="260"/>
            <ac:picMk id="7" creationId="{80FA7BFF-3157-4578-BA45-873AB79D4A2E}"/>
          </ac:picMkLst>
        </pc:picChg>
      </pc:sldChg>
      <pc:sldChg chg="addSp delSp modSp add ord">
        <pc:chgData name="Sebestyén Lilla Anna" userId="39b89067-87a6-4b2c-b3af-0b2d109e3f27" providerId="ADAL" clId="{313BA398-3E36-4093-9BCD-83C6202A0124}" dt="2020-05-29T08:14:11.968" v="60" actId="931"/>
        <pc:sldMkLst>
          <pc:docMk/>
          <pc:sldMk cId="853583743" sldId="262"/>
        </pc:sldMkLst>
        <pc:spChg chg="mod">
          <ac:chgData name="Sebestyén Lilla Anna" userId="39b89067-87a6-4b2c-b3af-0b2d109e3f27" providerId="ADAL" clId="{313BA398-3E36-4093-9BCD-83C6202A0124}" dt="2020-05-29T08:11:29.381" v="9" actId="20577"/>
          <ac:spMkLst>
            <pc:docMk/>
            <pc:sldMk cId="853583743" sldId="262"/>
            <ac:spMk id="2" creationId="{538396A8-5D74-48C6-9E77-E425E7294716}"/>
          </ac:spMkLst>
        </pc:spChg>
        <pc:spChg chg="add del">
          <ac:chgData name="Sebestyén Lilla Anna" userId="39b89067-87a6-4b2c-b3af-0b2d109e3f27" providerId="ADAL" clId="{313BA398-3E36-4093-9BCD-83C6202A0124}" dt="2020-05-29T08:14:11.968" v="60" actId="931"/>
          <ac:spMkLst>
            <pc:docMk/>
            <pc:sldMk cId="853583743" sldId="262"/>
            <ac:spMk id="3" creationId="{423748A1-289C-4FAB-B675-E58506FD2C7A}"/>
          </ac:spMkLst>
        </pc:spChg>
        <pc:picChg chg="add del mod">
          <ac:chgData name="Sebestyén Lilla Anna" userId="39b89067-87a6-4b2c-b3af-0b2d109e3f27" providerId="ADAL" clId="{313BA398-3E36-4093-9BCD-83C6202A0124}" dt="2020-05-29T08:11:49.700" v="14" actId="931"/>
          <ac:picMkLst>
            <pc:docMk/>
            <pc:sldMk cId="853583743" sldId="262"/>
            <ac:picMk id="5" creationId="{F09081B1-5DD1-4BAE-898E-5875C92B3AC1}"/>
          </ac:picMkLst>
        </pc:picChg>
        <pc:picChg chg="add mod">
          <ac:chgData name="Sebestyén Lilla Anna" userId="39b89067-87a6-4b2c-b3af-0b2d109e3f27" providerId="ADAL" clId="{313BA398-3E36-4093-9BCD-83C6202A0124}" dt="2020-05-29T08:12:23.803" v="28" actId="1076"/>
          <ac:picMkLst>
            <pc:docMk/>
            <pc:sldMk cId="853583743" sldId="262"/>
            <ac:picMk id="6" creationId="{A8744A62-B0DE-4F7A-A637-522BA87884A9}"/>
          </ac:picMkLst>
        </pc:picChg>
        <pc:picChg chg="add del">
          <ac:chgData name="Sebestyén Lilla Anna" userId="39b89067-87a6-4b2c-b3af-0b2d109e3f27" providerId="ADAL" clId="{313BA398-3E36-4093-9BCD-83C6202A0124}" dt="2020-05-29T08:12:40.241" v="30" actId="478"/>
          <ac:picMkLst>
            <pc:docMk/>
            <pc:sldMk cId="853583743" sldId="262"/>
            <ac:picMk id="7" creationId="{DB14EF5B-7B46-4ED8-B017-55EDC0278CD0}"/>
          </ac:picMkLst>
        </pc:picChg>
        <pc:picChg chg="add">
          <ac:chgData name="Sebestyén Lilla Anna" userId="39b89067-87a6-4b2c-b3af-0b2d109e3f27" providerId="ADAL" clId="{313BA398-3E36-4093-9BCD-83C6202A0124}" dt="2020-05-29T08:12:48.907" v="31"/>
          <ac:picMkLst>
            <pc:docMk/>
            <pc:sldMk cId="853583743" sldId="262"/>
            <ac:picMk id="8" creationId="{44F19B2C-C23E-44FA-9E8A-90ED394113C3}"/>
          </ac:picMkLst>
        </pc:picChg>
        <pc:picChg chg="add del mod">
          <ac:chgData name="Sebestyén Lilla Anna" userId="39b89067-87a6-4b2c-b3af-0b2d109e3f27" providerId="ADAL" clId="{313BA398-3E36-4093-9BCD-83C6202A0124}" dt="2020-05-29T08:14:11.968" v="60" actId="931"/>
          <ac:picMkLst>
            <pc:docMk/>
            <pc:sldMk cId="853583743" sldId="262"/>
            <ac:picMk id="10" creationId="{18BFB17C-26B0-4156-8B7A-0587F8242088}"/>
          </ac:picMkLst>
        </pc:picChg>
      </pc:sldChg>
      <pc:sldChg chg="addSp delSp modSp add">
        <pc:chgData name="Sebestyén Lilla Anna" userId="39b89067-87a6-4b2c-b3af-0b2d109e3f27" providerId="ADAL" clId="{313BA398-3E36-4093-9BCD-83C6202A0124}" dt="2020-05-29T08:15:10.152" v="75" actId="1076"/>
        <pc:sldMkLst>
          <pc:docMk/>
          <pc:sldMk cId="2823549913" sldId="263"/>
        </pc:sldMkLst>
        <pc:spChg chg="mod">
          <ac:chgData name="Sebestyén Lilla Anna" userId="39b89067-87a6-4b2c-b3af-0b2d109e3f27" providerId="ADAL" clId="{313BA398-3E36-4093-9BCD-83C6202A0124}" dt="2020-05-29T08:13:16.273" v="50" actId="20577"/>
          <ac:spMkLst>
            <pc:docMk/>
            <pc:sldMk cId="2823549913" sldId="263"/>
            <ac:spMk id="2" creationId="{538396A8-5D74-48C6-9E77-E425E7294716}"/>
          </ac:spMkLst>
        </pc:spChg>
        <pc:picChg chg="del">
          <ac:chgData name="Sebestyén Lilla Anna" userId="39b89067-87a6-4b2c-b3af-0b2d109e3f27" providerId="ADAL" clId="{313BA398-3E36-4093-9BCD-83C6202A0124}" dt="2020-05-29T08:13:51.042" v="51" actId="478"/>
          <ac:picMkLst>
            <pc:docMk/>
            <pc:sldMk cId="2823549913" sldId="263"/>
            <ac:picMk id="6" creationId="{A8744A62-B0DE-4F7A-A637-522BA87884A9}"/>
          </ac:picMkLst>
        </pc:picChg>
        <pc:picChg chg="add mod">
          <ac:chgData name="Sebestyén Lilla Anna" userId="39b89067-87a6-4b2c-b3af-0b2d109e3f27" providerId="ADAL" clId="{313BA398-3E36-4093-9BCD-83C6202A0124}" dt="2020-05-29T08:15:10.152" v="75" actId="1076"/>
          <ac:picMkLst>
            <pc:docMk/>
            <pc:sldMk cId="2823549913" sldId="263"/>
            <ac:picMk id="7" creationId="{E27E65FA-2C0B-4E80-8D34-E7A281FAABB4}"/>
          </ac:picMkLst>
        </pc:picChg>
      </pc:sldChg>
      <pc:sldChg chg="addSp delSp modSp add del">
        <pc:chgData name="Sebestyén Lilla Anna" userId="39b89067-87a6-4b2c-b3af-0b2d109e3f27" providerId="ADAL" clId="{313BA398-3E36-4093-9BCD-83C6202A0124}" dt="2020-05-29T08:15:20.446" v="76" actId="2696"/>
        <pc:sldMkLst>
          <pc:docMk/>
          <pc:sldMk cId="671214943" sldId="264"/>
        </pc:sldMkLst>
        <pc:picChg chg="add del mod">
          <ac:chgData name="Sebestyén Lilla Anna" userId="39b89067-87a6-4b2c-b3af-0b2d109e3f27" providerId="ADAL" clId="{313BA398-3E36-4093-9BCD-83C6202A0124}" dt="2020-05-29T08:14:43.493" v="66"/>
          <ac:picMkLst>
            <pc:docMk/>
            <pc:sldMk cId="671214943" sldId="264"/>
            <ac:picMk id="3" creationId="{30B4164A-FA86-416D-B0DA-85270C93869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4400" dirty="0" smtClean="0"/>
              <a:t>Mély neuronhálók</a:t>
            </a: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="" xmlns:a16="http://schemas.microsoft.com/office/drawing/2014/main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endParaRPr lang="hu-HU"/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="" xmlns:a16="http://schemas.microsoft.com/office/drawing/2014/main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="" xmlns:a16="http://schemas.microsoft.com/office/drawing/2014/main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="" xmlns:a16="http://schemas.microsoft.com/office/drawing/2014/main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43" name="Szövegdoboz 42"/>
          <p:cNvSpPr txBox="1"/>
          <p:nvPr/>
        </p:nvSpPr>
        <p:spPr>
          <a:xfrm>
            <a:off x="1479774" y="1535668"/>
            <a:ext cx="193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bemeneti réteg</a:t>
            </a:r>
            <a:endParaRPr lang="hu-HU" baseline="-25000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3990403" y="1535668"/>
            <a:ext cx="1509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rejtett réteg</a:t>
            </a:r>
            <a:endParaRPr lang="hu-HU" baseline="-25000" dirty="0"/>
          </a:p>
        </p:txBody>
      </p:sp>
      <p:sp>
        <p:nvSpPr>
          <p:cNvPr id="46" name="Szövegdoboz 45"/>
          <p:cNvSpPr txBox="1"/>
          <p:nvPr/>
        </p:nvSpPr>
        <p:spPr>
          <a:xfrm>
            <a:off x="6324482" y="1535668"/>
            <a:ext cx="178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kimeneti réteg</a:t>
            </a:r>
            <a:endParaRPr lang="hu-HU" baseline="-25000" dirty="0"/>
          </a:p>
        </p:txBody>
      </p:sp>
      <p:cxnSp>
        <p:nvCxnSpPr>
          <p:cNvPr id="3" name="Egyenes összekötő nyíllal 2"/>
          <p:cNvCxnSpPr>
            <a:stCxn id="43" idx="2"/>
          </p:cNvCxnSpPr>
          <p:nvPr/>
        </p:nvCxnSpPr>
        <p:spPr>
          <a:xfrm flipH="1">
            <a:off x="2438826" y="1905000"/>
            <a:ext cx="6482" cy="691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nyíllal 46"/>
          <p:cNvCxnSpPr>
            <a:stCxn id="44" idx="2"/>
          </p:cNvCxnSpPr>
          <p:nvPr/>
        </p:nvCxnSpPr>
        <p:spPr>
          <a:xfrm flipH="1">
            <a:off x="3887223" y="1905000"/>
            <a:ext cx="857937" cy="709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gyenes összekötő nyíllal 48"/>
          <p:cNvCxnSpPr>
            <a:stCxn id="44" idx="2"/>
          </p:cNvCxnSpPr>
          <p:nvPr/>
        </p:nvCxnSpPr>
        <p:spPr>
          <a:xfrm>
            <a:off x="4745160" y="1905000"/>
            <a:ext cx="831577" cy="695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gyenes összekötő nyíllal 51"/>
          <p:cNvCxnSpPr>
            <a:stCxn id="46" idx="2"/>
          </p:cNvCxnSpPr>
          <p:nvPr/>
        </p:nvCxnSpPr>
        <p:spPr>
          <a:xfrm>
            <a:off x="7215827" y="1905000"/>
            <a:ext cx="563" cy="709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zis 54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6" name="Ellipszis 55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Ellipszis 57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9" name="Ellipszis 58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1" name="Ellipszis 60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2" name="Ellipszis 61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4" name="Ellipszis 63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5" name="Ellipszis 64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7" name="Ellipszis 66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8" name="Ellipszis 67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0" name="Ellipszis 69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1" name="Ellipszis 70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3" name="Ellipszis 72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74" name="Egyenes összekötő 73"/>
          <p:cNvCxnSpPr>
            <a:stCxn id="58" idx="6"/>
            <a:endCxn id="59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gyenes összekötő 75"/>
          <p:cNvCxnSpPr>
            <a:endCxn id="64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gyenes összekötő 76"/>
          <p:cNvCxnSpPr>
            <a:stCxn id="56" idx="6"/>
            <a:endCxn id="64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gyenes összekötő 78"/>
          <p:cNvCxnSpPr>
            <a:stCxn id="56" idx="6"/>
            <a:endCxn id="62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gyenes összekötő 79"/>
          <p:cNvCxnSpPr>
            <a:stCxn id="55" idx="6"/>
            <a:endCxn id="61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gyenes összekötő 81"/>
          <p:cNvCxnSpPr>
            <a:stCxn id="55" idx="6"/>
            <a:endCxn id="59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82"/>
          <p:cNvCxnSpPr>
            <a:stCxn id="59" idx="6"/>
            <a:endCxn id="65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gyenes összekötő 83"/>
          <p:cNvCxnSpPr>
            <a:stCxn id="59" idx="6"/>
            <a:endCxn id="67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gyenes összekötő 84"/>
          <p:cNvCxnSpPr>
            <a:stCxn id="61" idx="6"/>
            <a:endCxn id="68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gyenes összekötő 86"/>
          <p:cNvCxnSpPr>
            <a:stCxn id="62" idx="6"/>
            <a:endCxn id="67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gyenes összekötő 87"/>
          <p:cNvCxnSpPr>
            <a:stCxn id="62" idx="6"/>
            <a:endCxn id="70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gyenes összekötő 88"/>
          <p:cNvCxnSpPr>
            <a:stCxn id="64" idx="6"/>
            <a:endCxn id="70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gyenes összekötő 89"/>
          <p:cNvCxnSpPr>
            <a:stCxn id="65" idx="6"/>
            <a:endCxn id="73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gyenes összekötő 90"/>
          <p:cNvCxnSpPr>
            <a:stCxn id="67" idx="6"/>
            <a:endCxn id="73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gyenes összekötő 91"/>
          <p:cNvCxnSpPr>
            <a:endCxn id="71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gyenes összekötő 92"/>
          <p:cNvCxnSpPr>
            <a:stCxn id="68" idx="6"/>
            <a:endCxn id="73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gyenes összekötő 93"/>
          <p:cNvCxnSpPr>
            <a:stCxn id="68" idx="6"/>
            <a:endCxn id="71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gyenes összekötő 94"/>
          <p:cNvCxnSpPr>
            <a:stCxn id="70" idx="6"/>
            <a:endCxn id="73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églalap 95"/>
          <p:cNvSpPr/>
          <p:nvPr/>
        </p:nvSpPr>
        <p:spPr>
          <a:xfrm>
            <a:off x="5126737" y="260095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7" name="Téglalap 96"/>
          <p:cNvSpPr/>
          <p:nvPr/>
        </p:nvSpPr>
        <p:spPr>
          <a:xfrm>
            <a:off x="6766390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8" name="Téglalap 97"/>
          <p:cNvSpPr/>
          <p:nvPr/>
        </p:nvSpPr>
        <p:spPr>
          <a:xfrm>
            <a:off x="3437223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9" name="Téglalap 98"/>
          <p:cNvSpPr/>
          <p:nvPr/>
        </p:nvSpPr>
        <p:spPr>
          <a:xfrm>
            <a:off x="1988826" y="2596667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07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0" name="Szövegdoboz 49"/>
          <p:cNvSpPr txBox="1"/>
          <p:nvPr/>
        </p:nvSpPr>
        <p:spPr>
          <a:xfrm>
            <a:off x="328223" y="52062"/>
            <a:ext cx="7992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mély neuronháló olyan neuronháló, aminek legalább két rejtett rétege van.</a:t>
            </a:r>
            <a:endParaRPr lang="hu-HU" baseline="-25000" dirty="0"/>
          </a:p>
        </p:txBody>
      </p:sp>
      <p:sp>
        <p:nvSpPr>
          <p:cNvPr id="53" name="Ellipszis 52"/>
          <p:cNvSpPr/>
          <p:nvPr/>
        </p:nvSpPr>
        <p:spPr>
          <a:xfrm>
            <a:off x="6442560" y="210683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5" name="Ellipszis 54"/>
          <p:cNvSpPr/>
          <p:nvPr/>
        </p:nvSpPr>
        <p:spPr>
          <a:xfrm>
            <a:off x="6442560" y="121602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9" name="Ellipszis 58"/>
          <p:cNvSpPr/>
          <p:nvPr/>
        </p:nvSpPr>
        <p:spPr>
          <a:xfrm>
            <a:off x="7946931" y="801309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1" name="Ellipszis 60"/>
          <p:cNvSpPr/>
          <p:nvPr/>
        </p:nvSpPr>
        <p:spPr>
          <a:xfrm>
            <a:off x="7946931" y="1671184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2" name="Ellipszis 61"/>
          <p:cNvSpPr/>
          <p:nvPr/>
        </p:nvSpPr>
        <p:spPr>
          <a:xfrm>
            <a:off x="7946931" y="2541059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7" name="Egyenes összekötő 66"/>
          <p:cNvCxnSpPr>
            <a:stCxn id="55" idx="6"/>
            <a:endCxn id="62" idx="2"/>
          </p:cNvCxnSpPr>
          <p:nvPr/>
        </p:nvCxnSpPr>
        <p:spPr>
          <a:xfrm>
            <a:off x="6802560" y="1396025"/>
            <a:ext cx="1144371" cy="132503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gyenes összekötő 67"/>
          <p:cNvCxnSpPr>
            <a:stCxn id="55" idx="6"/>
            <a:endCxn id="61" idx="2"/>
          </p:cNvCxnSpPr>
          <p:nvPr/>
        </p:nvCxnSpPr>
        <p:spPr>
          <a:xfrm>
            <a:off x="6802560" y="1396025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gyenes összekötő 69"/>
          <p:cNvCxnSpPr>
            <a:stCxn id="53" idx="6"/>
            <a:endCxn id="59" idx="2"/>
          </p:cNvCxnSpPr>
          <p:nvPr/>
        </p:nvCxnSpPr>
        <p:spPr>
          <a:xfrm flipV="1">
            <a:off x="6802560" y="981309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églalap 72"/>
          <p:cNvSpPr/>
          <p:nvPr/>
        </p:nvSpPr>
        <p:spPr>
          <a:xfrm>
            <a:off x="7650571" y="717084"/>
            <a:ext cx="900000" cy="233161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4" name="Téglalap 73"/>
          <p:cNvSpPr/>
          <p:nvPr/>
        </p:nvSpPr>
        <p:spPr>
          <a:xfrm>
            <a:off x="6202174" y="717084"/>
            <a:ext cx="900000" cy="2314161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6" name="Ellipszis 75"/>
          <p:cNvSpPr/>
          <p:nvPr/>
        </p:nvSpPr>
        <p:spPr>
          <a:xfrm>
            <a:off x="9294438" y="210683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7" name="Ellipszis 76"/>
          <p:cNvSpPr/>
          <p:nvPr/>
        </p:nvSpPr>
        <p:spPr>
          <a:xfrm>
            <a:off x="9317939" y="1214629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9" name="Téglalap 78"/>
          <p:cNvSpPr/>
          <p:nvPr/>
        </p:nvSpPr>
        <p:spPr>
          <a:xfrm>
            <a:off x="9024438" y="717084"/>
            <a:ext cx="900000" cy="233161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80" name="Egyenes összekötő 79"/>
          <p:cNvCxnSpPr>
            <a:stCxn id="59" idx="6"/>
            <a:endCxn id="77" idx="2"/>
          </p:cNvCxnSpPr>
          <p:nvPr/>
        </p:nvCxnSpPr>
        <p:spPr>
          <a:xfrm>
            <a:off x="8306931" y="981309"/>
            <a:ext cx="1011008" cy="4133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gyenes összekötő 81"/>
          <p:cNvCxnSpPr>
            <a:stCxn id="61" idx="6"/>
            <a:endCxn id="77" idx="2"/>
          </p:cNvCxnSpPr>
          <p:nvPr/>
        </p:nvCxnSpPr>
        <p:spPr>
          <a:xfrm flipV="1">
            <a:off x="8306931" y="1394629"/>
            <a:ext cx="1011008" cy="4565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82"/>
          <p:cNvCxnSpPr>
            <a:stCxn id="61" idx="6"/>
            <a:endCxn id="76" idx="2"/>
          </p:cNvCxnSpPr>
          <p:nvPr/>
        </p:nvCxnSpPr>
        <p:spPr>
          <a:xfrm>
            <a:off x="8306931" y="1851184"/>
            <a:ext cx="987507" cy="43565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gyenes összekötő 83"/>
          <p:cNvCxnSpPr>
            <a:stCxn id="62" idx="6"/>
            <a:endCxn id="76" idx="2"/>
          </p:cNvCxnSpPr>
          <p:nvPr/>
        </p:nvCxnSpPr>
        <p:spPr>
          <a:xfrm flipV="1">
            <a:off x="8306931" y="2286836"/>
            <a:ext cx="987507" cy="43422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zis 86"/>
          <p:cNvSpPr/>
          <p:nvPr/>
        </p:nvSpPr>
        <p:spPr>
          <a:xfrm>
            <a:off x="2934562" y="2103498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8" name="Ellipszis 87"/>
          <p:cNvSpPr/>
          <p:nvPr/>
        </p:nvSpPr>
        <p:spPr>
          <a:xfrm>
            <a:off x="2934562" y="121268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6" name="Téglalap 95"/>
          <p:cNvSpPr/>
          <p:nvPr/>
        </p:nvSpPr>
        <p:spPr>
          <a:xfrm>
            <a:off x="2694176" y="713746"/>
            <a:ext cx="900000" cy="2314161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7" name="Ellipszis 96"/>
          <p:cNvSpPr/>
          <p:nvPr/>
        </p:nvSpPr>
        <p:spPr>
          <a:xfrm>
            <a:off x="4378653" y="210527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8" name="Ellipszis 97"/>
          <p:cNvSpPr/>
          <p:nvPr/>
        </p:nvSpPr>
        <p:spPr>
          <a:xfrm>
            <a:off x="4402154" y="1213070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9" name="Téglalap 98"/>
          <p:cNvSpPr/>
          <p:nvPr/>
        </p:nvSpPr>
        <p:spPr>
          <a:xfrm>
            <a:off x="4108653" y="715525"/>
            <a:ext cx="900000" cy="233161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00" name="Egyenes összekötő 99"/>
          <p:cNvCxnSpPr>
            <a:stCxn id="88" idx="6"/>
            <a:endCxn id="98" idx="2"/>
          </p:cNvCxnSpPr>
          <p:nvPr/>
        </p:nvCxnSpPr>
        <p:spPr>
          <a:xfrm>
            <a:off x="3294562" y="1392687"/>
            <a:ext cx="1107592" cy="38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gyenes összekötő 100"/>
          <p:cNvCxnSpPr>
            <a:stCxn id="87" idx="6"/>
            <a:endCxn id="98" idx="2"/>
          </p:cNvCxnSpPr>
          <p:nvPr/>
        </p:nvCxnSpPr>
        <p:spPr>
          <a:xfrm flipV="1">
            <a:off x="3294562" y="1393070"/>
            <a:ext cx="1107592" cy="890428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gyenes összekötő 101"/>
          <p:cNvCxnSpPr>
            <a:stCxn id="88" idx="6"/>
            <a:endCxn id="97" idx="2"/>
          </p:cNvCxnSpPr>
          <p:nvPr/>
        </p:nvCxnSpPr>
        <p:spPr>
          <a:xfrm>
            <a:off x="3294562" y="1392687"/>
            <a:ext cx="1084091" cy="89259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gyenes összekötő 102"/>
          <p:cNvCxnSpPr>
            <a:stCxn id="87" idx="6"/>
            <a:endCxn id="97" idx="2"/>
          </p:cNvCxnSpPr>
          <p:nvPr/>
        </p:nvCxnSpPr>
        <p:spPr>
          <a:xfrm>
            <a:off x="3294562" y="2283498"/>
            <a:ext cx="1084091" cy="177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Szövegdoboz 103"/>
          <p:cNvSpPr txBox="1"/>
          <p:nvPr/>
        </p:nvSpPr>
        <p:spPr>
          <a:xfrm>
            <a:off x="9864413" y="1686160"/>
            <a:ext cx="232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Sekély neuronhálók.</a:t>
            </a:r>
            <a:endParaRPr lang="hu-HU" baseline="-25000" dirty="0"/>
          </a:p>
        </p:txBody>
      </p:sp>
      <p:sp>
        <p:nvSpPr>
          <p:cNvPr id="105" name="Szövegdoboz 104"/>
          <p:cNvSpPr txBox="1"/>
          <p:nvPr/>
        </p:nvSpPr>
        <p:spPr>
          <a:xfrm>
            <a:off x="9918352" y="4720576"/>
            <a:ext cx="232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Mély neuronháló.</a:t>
            </a:r>
            <a:endParaRPr lang="hu-HU" baseline="-25000" dirty="0"/>
          </a:p>
        </p:txBody>
      </p:sp>
      <p:sp>
        <p:nvSpPr>
          <p:cNvPr id="106" name="Ellipszis 105"/>
          <p:cNvSpPr/>
          <p:nvPr/>
        </p:nvSpPr>
        <p:spPr>
          <a:xfrm>
            <a:off x="3409753" y="5755838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7" name="Ellipszis 106"/>
          <p:cNvSpPr/>
          <p:nvPr/>
        </p:nvSpPr>
        <p:spPr>
          <a:xfrm>
            <a:off x="3409753" y="486502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8" name="Ellipszis 107"/>
          <p:cNvSpPr/>
          <p:nvPr/>
        </p:nvSpPr>
        <p:spPr>
          <a:xfrm>
            <a:off x="3409753" y="397421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9" name="Ellipszis 108"/>
          <p:cNvSpPr/>
          <p:nvPr/>
        </p:nvSpPr>
        <p:spPr>
          <a:xfrm>
            <a:off x="4914124" y="3624776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0" name="Ellipszis 109"/>
          <p:cNvSpPr/>
          <p:nvPr/>
        </p:nvSpPr>
        <p:spPr>
          <a:xfrm>
            <a:off x="4914124" y="4450311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1" name="Ellipszis 110"/>
          <p:cNvSpPr/>
          <p:nvPr/>
        </p:nvSpPr>
        <p:spPr>
          <a:xfrm>
            <a:off x="4914124" y="5320186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2" name="Ellipszis 111"/>
          <p:cNvSpPr/>
          <p:nvPr/>
        </p:nvSpPr>
        <p:spPr>
          <a:xfrm>
            <a:off x="4914124" y="6190061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3" name="Ellipszis 112"/>
          <p:cNvSpPr/>
          <p:nvPr/>
        </p:nvSpPr>
        <p:spPr>
          <a:xfrm>
            <a:off x="6577278" y="3624776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4" name="Ellipszis 113"/>
          <p:cNvSpPr/>
          <p:nvPr/>
        </p:nvSpPr>
        <p:spPr>
          <a:xfrm>
            <a:off x="6577278" y="4450311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5" name="Ellipszis 114"/>
          <p:cNvSpPr/>
          <p:nvPr/>
        </p:nvSpPr>
        <p:spPr>
          <a:xfrm>
            <a:off x="6577278" y="5320186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6" name="Ellipszis 115"/>
          <p:cNvSpPr/>
          <p:nvPr/>
        </p:nvSpPr>
        <p:spPr>
          <a:xfrm>
            <a:off x="6577278" y="6190061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7" name="Ellipszis 116"/>
          <p:cNvSpPr/>
          <p:nvPr/>
        </p:nvSpPr>
        <p:spPr>
          <a:xfrm>
            <a:off x="8240432" y="532018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8" name="Ellipszis 117"/>
          <p:cNvSpPr/>
          <p:nvPr/>
        </p:nvSpPr>
        <p:spPr>
          <a:xfrm>
            <a:off x="8240432" y="444652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9" name="Egyenes összekötő 118"/>
          <p:cNvCxnSpPr>
            <a:stCxn id="108" idx="6"/>
            <a:endCxn id="109" idx="2"/>
          </p:cNvCxnSpPr>
          <p:nvPr/>
        </p:nvCxnSpPr>
        <p:spPr>
          <a:xfrm flipV="1">
            <a:off x="3769753" y="3804776"/>
            <a:ext cx="1144371" cy="349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gyenes összekötő 119"/>
          <p:cNvCxnSpPr>
            <a:endCxn id="112" idx="1"/>
          </p:cNvCxnSpPr>
          <p:nvPr/>
        </p:nvCxnSpPr>
        <p:spPr>
          <a:xfrm>
            <a:off x="3769753" y="4174342"/>
            <a:ext cx="1197092" cy="2068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gyenes összekötő 120"/>
          <p:cNvCxnSpPr>
            <a:stCxn id="107" idx="6"/>
            <a:endCxn id="112" idx="1"/>
          </p:cNvCxnSpPr>
          <p:nvPr/>
        </p:nvCxnSpPr>
        <p:spPr>
          <a:xfrm>
            <a:off x="3769753" y="5045027"/>
            <a:ext cx="1197092" cy="11977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gyenes összekötő 121"/>
          <p:cNvCxnSpPr>
            <a:stCxn id="107" idx="6"/>
            <a:endCxn id="111" idx="2"/>
          </p:cNvCxnSpPr>
          <p:nvPr/>
        </p:nvCxnSpPr>
        <p:spPr>
          <a:xfrm>
            <a:off x="3769753" y="5045027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gyenes összekötő 122"/>
          <p:cNvCxnSpPr>
            <a:stCxn id="106" idx="6"/>
            <a:endCxn id="110" idx="2"/>
          </p:cNvCxnSpPr>
          <p:nvPr/>
        </p:nvCxnSpPr>
        <p:spPr>
          <a:xfrm flipV="1">
            <a:off x="3769753" y="4630311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gyenes összekötő 123"/>
          <p:cNvCxnSpPr>
            <a:stCxn id="106" idx="6"/>
            <a:endCxn id="109" idx="2"/>
          </p:cNvCxnSpPr>
          <p:nvPr/>
        </p:nvCxnSpPr>
        <p:spPr>
          <a:xfrm flipV="1">
            <a:off x="3769753" y="3804776"/>
            <a:ext cx="1144371" cy="213106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gyenes összekötő 124"/>
          <p:cNvCxnSpPr>
            <a:stCxn id="109" idx="6"/>
            <a:endCxn id="113" idx="2"/>
          </p:cNvCxnSpPr>
          <p:nvPr/>
        </p:nvCxnSpPr>
        <p:spPr>
          <a:xfrm>
            <a:off x="5274124" y="3804776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gyenes összekötő 125"/>
          <p:cNvCxnSpPr>
            <a:stCxn id="109" idx="6"/>
            <a:endCxn id="114" idx="2"/>
          </p:cNvCxnSpPr>
          <p:nvPr/>
        </p:nvCxnSpPr>
        <p:spPr>
          <a:xfrm>
            <a:off x="5274124" y="3804776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Egyenes összekötő 126"/>
          <p:cNvCxnSpPr>
            <a:stCxn id="110" idx="6"/>
            <a:endCxn id="115" idx="2"/>
          </p:cNvCxnSpPr>
          <p:nvPr/>
        </p:nvCxnSpPr>
        <p:spPr>
          <a:xfrm>
            <a:off x="5274124" y="4630311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gyenes összekötő 127"/>
          <p:cNvCxnSpPr>
            <a:stCxn id="111" idx="6"/>
            <a:endCxn id="114" idx="2"/>
          </p:cNvCxnSpPr>
          <p:nvPr/>
        </p:nvCxnSpPr>
        <p:spPr>
          <a:xfrm flipV="1">
            <a:off x="5274124" y="4630311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gyenes összekötő 128"/>
          <p:cNvCxnSpPr>
            <a:stCxn id="111" idx="6"/>
            <a:endCxn id="116" idx="2"/>
          </p:cNvCxnSpPr>
          <p:nvPr/>
        </p:nvCxnSpPr>
        <p:spPr>
          <a:xfrm>
            <a:off x="5274124" y="5500186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gyenes összekötő 129"/>
          <p:cNvCxnSpPr>
            <a:stCxn id="112" idx="6"/>
            <a:endCxn id="116" idx="2"/>
          </p:cNvCxnSpPr>
          <p:nvPr/>
        </p:nvCxnSpPr>
        <p:spPr>
          <a:xfrm>
            <a:off x="5274124" y="6370061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gyenes összekötő 130"/>
          <p:cNvCxnSpPr>
            <a:stCxn id="113" idx="6"/>
            <a:endCxn id="118" idx="2"/>
          </p:cNvCxnSpPr>
          <p:nvPr/>
        </p:nvCxnSpPr>
        <p:spPr>
          <a:xfrm>
            <a:off x="6937278" y="3804776"/>
            <a:ext cx="1303154" cy="821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Egyenes összekötő 131"/>
          <p:cNvCxnSpPr>
            <a:stCxn id="114" idx="6"/>
            <a:endCxn id="118" idx="2"/>
          </p:cNvCxnSpPr>
          <p:nvPr/>
        </p:nvCxnSpPr>
        <p:spPr>
          <a:xfrm flipV="1">
            <a:off x="6937278" y="4626525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gyenes összekötő 132"/>
          <p:cNvCxnSpPr>
            <a:endCxn id="117" idx="2"/>
          </p:cNvCxnSpPr>
          <p:nvPr/>
        </p:nvCxnSpPr>
        <p:spPr>
          <a:xfrm>
            <a:off x="6937278" y="4661437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gyenes összekötő 133"/>
          <p:cNvCxnSpPr>
            <a:stCxn id="115" idx="6"/>
            <a:endCxn id="118" idx="2"/>
          </p:cNvCxnSpPr>
          <p:nvPr/>
        </p:nvCxnSpPr>
        <p:spPr>
          <a:xfrm flipV="1">
            <a:off x="6937278" y="4626525"/>
            <a:ext cx="1303154" cy="8736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gyenes összekötő 134"/>
          <p:cNvCxnSpPr>
            <a:stCxn id="115" idx="6"/>
            <a:endCxn id="117" idx="2"/>
          </p:cNvCxnSpPr>
          <p:nvPr/>
        </p:nvCxnSpPr>
        <p:spPr>
          <a:xfrm>
            <a:off x="6937278" y="5500186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gyenes összekötő 135"/>
          <p:cNvCxnSpPr>
            <a:stCxn id="116" idx="6"/>
            <a:endCxn id="118" idx="2"/>
          </p:cNvCxnSpPr>
          <p:nvPr/>
        </p:nvCxnSpPr>
        <p:spPr>
          <a:xfrm flipV="1">
            <a:off x="6937278" y="4626525"/>
            <a:ext cx="1303154" cy="17435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églalap 136"/>
          <p:cNvSpPr/>
          <p:nvPr/>
        </p:nvSpPr>
        <p:spPr>
          <a:xfrm>
            <a:off x="6307278" y="3366525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8" name="Téglalap 137"/>
          <p:cNvSpPr/>
          <p:nvPr/>
        </p:nvSpPr>
        <p:spPr>
          <a:xfrm>
            <a:off x="7946931" y="337969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9" name="Téglalap 138"/>
          <p:cNvSpPr/>
          <p:nvPr/>
        </p:nvSpPr>
        <p:spPr>
          <a:xfrm>
            <a:off x="4617764" y="337969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0" name="Téglalap 139"/>
          <p:cNvSpPr/>
          <p:nvPr/>
        </p:nvSpPr>
        <p:spPr>
          <a:xfrm>
            <a:off x="3169367" y="3362238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580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68282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 smtClean="0"/>
              <a:t>Az </a:t>
            </a:r>
            <a:r>
              <a:rPr lang="hu-HU" b="1" dirty="0" smtClean="0"/>
              <a:t>előrecsatolt</a:t>
            </a:r>
            <a:r>
              <a:rPr lang="hu-HU" dirty="0" smtClean="0"/>
              <a:t> neuronhálókban az egy rétegen belüli neuronok egymással nincsenek összekötve. Információt csak az előző rétegekből vesznek át, és csak a következő rétegeknek továbbítanak.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44" name="Ellipszis 43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6" name="Ellipszis 45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7" name="Ellipszis 46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9" name="Ellipszis 48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0" name="Ellipszis 49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2" name="Ellipszis 51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3" name="Ellipszis 52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5" name="Ellipszis 54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6" name="Ellipszis 55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Ellipszis 57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9" name="Ellipszis 58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1" name="Ellipszis 60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2" name="Ellipszis 61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4" name="Egyenes összekötő 63"/>
          <p:cNvCxnSpPr>
            <a:stCxn id="47" idx="6"/>
            <a:endCxn id="49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gyenes összekötő 64"/>
          <p:cNvCxnSpPr>
            <a:endCxn id="53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gyenes összekötő 66"/>
          <p:cNvCxnSpPr>
            <a:stCxn id="46" idx="6"/>
            <a:endCxn id="53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gyenes összekötő 67"/>
          <p:cNvCxnSpPr>
            <a:stCxn id="46" idx="6"/>
            <a:endCxn id="52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gyenes összekötő 69"/>
          <p:cNvCxnSpPr>
            <a:stCxn id="44" idx="6"/>
            <a:endCxn id="50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gyenes összekötő 70"/>
          <p:cNvCxnSpPr>
            <a:stCxn id="44" idx="6"/>
            <a:endCxn id="49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gyenes összekötő 72"/>
          <p:cNvCxnSpPr>
            <a:stCxn id="49" idx="6"/>
            <a:endCxn id="55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gyenes összekötő 73"/>
          <p:cNvCxnSpPr>
            <a:stCxn id="49" idx="6"/>
            <a:endCxn id="56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gyenes összekötő 75"/>
          <p:cNvCxnSpPr>
            <a:stCxn id="50" idx="6"/>
            <a:endCxn id="58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gyenes összekötő 76"/>
          <p:cNvCxnSpPr>
            <a:stCxn id="52" idx="6"/>
            <a:endCxn id="56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gyenes összekötő 78"/>
          <p:cNvCxnSpPr>
            <a:stCxn id="52" idx="6"/>
            <a:endCxn id="59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gyenes összekötő 79"/>
          <p:cNvCxnSpPr>
            <a:stCxn id="53" idx="6"/>
            <a:endCxn id="59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gyenes összekötő 81"/>
          <p:cNvCxnSpPr>
            <a:stCxn id="55" idx="6"/>
            <a:endCxn id="62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82"/>
          <p:cNvCxnSpPr>
            <a:stCxn id="56" idx="6"/>
            <a:endCxn id="62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gyenes összekötő 83"/>
          <p:cNvCxnSpPr>
            <a:endCxn id="61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gyenes összekötő 84"/>
          <p:cNvCxnSpPr>
            <a:stCxn id="58" idx="6"/>
            <a:endCxn id="62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gyenes összekötő 86"/>
          <p:cNvCxnSpPr>
            <a:stCxn id="58" idx="6"/>
            <a:endCxn id="61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gyenes összekötő 87"/>
          <p:cNvCxnSpPr>
            <a:stCxn id="59" idx="6"/>
            <a:endCxn id="62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églalap 88"/>
          <p:cNvSpPr/>
          <p:nvPr/>
        </p:nvSpPr>
        <p:spPr>
          <a:xfrm>
            <a:off x="5126737" y="260095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0" name="Téglalap 89"/>
          <p:cNvSpPr/>
          <p:nvPr/>
        </p:nvSpPr>
        <p:spPr>
          <a:xfrm>
            <a:off x="6766390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1" name="Téglalap 90"/>
          <p:cNvSpPr/>
          <p:nvPr/>
        </p:nvSpPr>
        <p:spPr>
          <a:xfrm>
            <a:off x="3437223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2" name="Téglalap 91"/>
          <p:cNvSpPr/>
          <p:nvPr/>
        </p:nvSpPr>
        <p:spPr>
          <a:xfrm>
            <a:off x="1988826" y="2596667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210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68282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 smtClean="0"/>
              <a:t>A legegyszerűbb esetben egy adott réteg csak a </a:t>
            </a:r>
            <a:r>
              <a:rPr lang="hu-HU" dirty="0" err="1" smtClean="0"/>
              <a:t>szomszédaival</a:t>
            </a:r>
            <a:r>
              <a:rPr lang="hu-HU" dirty="0" smtClean="0"/>
              <a:t> van kapcsolatban.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3" name="Szalagnyíl felfelé 2"/>
          <p:cNvSpPr/>
          <p:nvPr/>
        </p:nvSpPr>
        <p:spPr>
          <a:xfrm>
            <a:off x="4093583" y="6150264"/>
            <a:ext cx="1303154" cy="2406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43" name="Szalagnyíl felfelé 42"/>
          <p:cNvSpPr/>
          <p:nvPr/>
        </p:nvSpPr>
        <p:spPr>
          <a:xfrm>
            <a:off x="5890457" y="6129798"/>
            <a:ext cx="1303154" cy="2406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687388" y="6398269"/>
            <a:ext cx="1065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C</a:t>
            </a:r>
            <a:r>
              <a:rPr lang="hu-HU" dirty="0" smtClean="0"/>
              <a:t>sak a közvetlenül megelőző rétegtől kap információt, és csak a következő rétegnek továbbít.</a:t>
            </a:r>
            <a:endParaRPr lang="hu-HU" dirty="0"/>
          </a:p>
        </p:txBody>
      </p:sp>
      <p:sp>
        <p:nvSpPr>
          <p:cNvPr id="47" name="Ellipszis 46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9" name="Ellipszis 48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0" name="Ellipszis 49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2" name="Ellipszis 51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3" name="Ellipszis 52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5" name="Ellipszis 54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6" name="Ellipszis 55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Ellipszis 57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9" name="Ellipszis 58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1" name="Ellipszis 60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2" name="Ellipszis 61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4" name="Ellipszis 63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5" name="Ellipszis 64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7" name="Egyenes összekötő 66"/>
          <p:cNvCxnSpPr>
            <a:stCxn id="50" idx="6"/>
            <a:endCxn id="52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gyenes összekötő 67"/>
          <p:cNvCxnSpPr>
            <a:endCxn id="56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gyenes összekötő 69"/>
          <p:cNvCxnSpPr>
            <a:stCxn id="49" idx="6"/>
            <a:endCxn id="56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gyenes összekötő 70"/>
          <p:cNvCxnSpPr>
            <a:stCxn id="49" idx="6"/>
            <a:endCxn id="55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gyenes összekötő 72"/>
          <p:cNvCxnSpPr>
            <a:stCxn id="47" idx="6"/>
            <a:endCxn id="53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gyenes összekötő 73"/>
          <p:cNvCxnSpPr>
            <a:stCxn id="47" idx="6"/>
            <a:endCxn id="52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gyenes összekötő 75"/>
          <p:cNvCxnSpPr>
            <a:stCxn id="52" idx="6"/>
            <a:endCxn id="58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gyenes összekötő 76"/>
          <p:cNvCxnSpPr>
            <a:stCxn id="52" idx="6"/>
            <a:endCxn id="59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gyenes összekötő 78"/>
          <p:cNvCxnSpPr>
            <a:stCxn id="53" idx="6"/>
            <a:endCxn id="61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gyenes összekötő 79"/>
          <p:cNvCxnSpPr>
            <a:stCxn id="55" idx="6"/>
            <a:endCxn id="59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gyenes összekötő 81"/>
          <p:cNvCxnSpPr>
            <a:stCxn id="55" idx="6"/>
            <a:endCxn id="62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82"/>
          <p:cNvCxnSpPr>
            <a:stCxn id="56" idx="6"/>
            <a:endCxn id="62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gyenes összekötő 83"/>
          <p:cNvCxnSpPr>
            <a:stCxn id="58" idx="6"/>
            <a:endCxn id="65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gyenes összekötő 84"/>
          <p:cNvCxnSpPr>
            <a:stCxn id="59" idx="6"/>
            <a:endCxn id="65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gyenes összekötő 86"/>
          <p:cNvCxnSpPr>
            <a:endCxn id="64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gyenes összekötő 87"/>
          <p:cNvCxnSpPr>
            <a:stCxn id="61" idx="6"/>
            <a:endCxn id="65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gyenes összekötő 88"/>
          <p:cNvCxnSpPr>
            <a:stCxn id="61" idx="6"/>
            <a:endCxn id="64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gyenes összekötő 89"/>
          <p:cNvCxnSpPr>
            <a:stCxn id="62" idx="6"/>
            <a:endCxn id="65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églalap 90"/>
          <p:cNvSpPr/>
          <p:nvPr/>
        </p:nvSpPr>
        <p:spPr>
          <a:xfrm>
            <a:off x="5126737" y="260095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2" name="Téglalap 91"/>
          <p:cNvSpPr/>
          <p:nvPr/>
        </p:nvSpPr>
        <p:spPr>
          <a:xfrm>
            <a:off x="6766390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3" name="Téglalap 92"/>
          <p:cNvSpPr/>
          <p:nvPr/>
        </p:nvSpPr>
        <p:spPr>
          <a:xfrm>
            <a:off x="3437223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4" name="Téglalap 93"/>
          <p:cNvSpPr/>
          <p:nvPr/>
        </p:nvSpPr>
        <p:spPr>
          <a:xfrm>
            <a:off x="1988826" y="2596667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802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212" y="633348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 smtClean="0"/>
              <a:t>A </a:t>
            </a:r>
            <a:r>
              <a:rPr lang="hu-HU" b="1" dirty="0" smtClean="0"/>
              <a:t>teljesen összekötött</a:t>
            </a:r>
            <a:r>
              <a:rPr lang="hu-HU" dirty="0" smtClean="0"/>
              <a:t> neuronhálókban az utolsó réteg kivételével minden neuron a következő réteg összes neuronjával össze van kötve.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8" name="Ellipszis 97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9" name="Ellipszis 98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0" name="Ellipszis 99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1" name="Ellipszis 100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2" name="Ellipszis 101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3" name="Ellipszis 102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4" name="Ellipszis 103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5" name="Ellipszis 104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6" name="Ellipszis 105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7" name="Ellipszis 106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8" name="Ellipszis 107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9" name="Ellipszis 108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0" name="Ellipszis 109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1" name="Egyenes összekötő 110"/>
          <p:cNvCxnSpPr>
            <a:stCxn id="100" idx="6"/>
            <a:endCxn id="101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gyenes összekötő 111"/>
          <p:cNvCxnSpPr>
            <a:endCxn id="104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gyenes összekötő 112"/>
          <p:cNvCxnSpPr>
            <a:stCxn id="99" idx="6"/>
            <a:endCxn id="104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gyenes összekötő 113"/>
          <p:cNvCxnSpPr>
            <a:stCxn id="99" idx="6"/>
            <a:endCxn id="103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gyenes összekötő 114"/>
          <p:cNvCxnSpPr>
            <a:stCxn id="98" idx="6"/>
            <a:endCxn id="102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gyenes összekötő 115"/>
          <p:cNvCxnSpPr>
            <a:stCxn id="98" idx="6"/>
            <a:endCxn id="101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gyenes összekötő 116"/>
          <p:cNvCxnSpPr>
            <a:stCxn id="101" idx="6"/>
            <a:endCxn id="105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gyenes összekötő 117"/>
          <p:cNvCxnSpPr>
            <a:stCxn id="101" idx="6"/>
            <a:endCxn id="106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gyenes összekötő 118"/>
          <p:cNvCxnSpPr>
            <a:stCxn id="102" idx="6"/>
            <a:endCxn id="107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gyenes összekötő 119"/>
          <p:cNvCxnSpPr>
            <a:stCxn id="103" idx="6"/>
            <a:endCxn id="106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gyenes összekötő 120"/>
          <p:cNvCxnSpPr>
            <a:stCxn id="103" idx="6"/>
            <a:endCxn id="108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gyenes összekötő 121"/>
          <p:cNvCxnSpPr>
            <a:stCxn id="104" idx="6"/>
            <a:endCxn id="108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gyenes összekötő 122"/>
          <p:cNvCxnSpPr>
            <a:stCxn id="105" idx="6"/>
            <a:endCxn id="110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gyenes összekötő 123"/>
          <p:cNvCxnSpPr>
            <a:stCxn id="106" idx="6"/>
            <a:endCxn id="110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gyenes összekötő 124"/>
          <p:cNvCxnSpPr>
            <a:endCxn id="109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gyenes összekötő 125"/>
          <p:cNvCxnSpPr>
            <a:stCxn id="107" idx="6"/>
            <a:endCxn id="110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Egyenes összekötő 126"/>
          <p:cNvCxnSpPr>
            <a:stCxn id="107" idx="6"/>
            <a:endCxn id="109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gyenes összekötő 127"/>
          <p:cNvCxnSpPr>
            <a:stCxn id="108" idx="6"/>
            <a:endCxn id="110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églalap 128"/>
          <p:cNvSpPr/>
          <p:nvPr/>
        </p:nvSpPr>
        <p:spPr>
          <a:xfrm>
            <a:off x="5126737" y="260095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0" name="Téglalap 129"/>
          <p:cNvSpPr/>
          <p:nvPr/>
        </p:nvSpPr>
        <p:spPr>
          <a:xfrm>
            <a:off x="6766390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1" name="Téglalap 130"/>
          <p:cNvSpPr/>
          <p:nvPr/>
        </p:nvSpPr>
        <p:spPr>
          <a:xfrm>
            <a:off x="3437223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2" name="Téglalap 131"/>
          <p:cNvSpPr/>
          <p:nvPr/>
        </p:nvSpPr>
        <p:spPr>
          <a:xfrm>
            <a:off x="1988826" y="2596667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33" name="Egyenes összekötő 132"/>
          <p:cNvCxnSpPr>
            <a:stCxn id="100" idx="6"/>
            <a:endCxn id="102" idx="2"/>
          </p:cNvCxnSpPr>
          <p:nvPr/>
        </p:nvCxnSpPr>
        <p:spPr>
          <a:xfrm>
            <a:off x="2589212" y="3388645"/>
            <a:ext cx="1144371" cy="47609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gyenes összekötő 135"/>
          <p:cNvCxnSpPr>
            <a:stCxn id="100" idx="6"/>
            <a:endCxn id="103" idx="2"/>
          </p:cNvCxnSpPr>
          <p:nvPr/>
        </p:nvCxnSpPr>
        <p:spPr>
          <a:xfrm>
            <a:off x="2589212" y="3388645"/>
            <a:ext cx="1144371" cy="134597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gyenes összekötő 138"/>
          <p:cNvCxnSpPr>
            <a:stCxn id="99" idx="6"/>
            <a:endCxn id="101" idx="2"/>
          </p:cNvCxnSpPr>
          <p:nvPr/>
        </p:nvCxnSpPr>
        <p:spPr>
          <a:xfrm flipV="1">
            <a:off x="2589212" y="3039205"/>
            <a:ext cx="1144371" cy="124025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Egyenes összekötő 141"/>
          <p:cNvCxnSpPr>
            <a:endCxn id="102" idx="2"/>
          </p:cNvCxnSpPr>
          <p:nvPr/>
        </p:nvCxnSpPr>
        <p:spPr>
          <a:xfrm flipV="1">
            <a:off x="2589212" y="3864740"/>
            <a:ext cx="1144371" cy="41471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gyenes összekötő 144"/>
          <p:cNvCxnSpPr>
            <a:stCxn id="98" idx="6"/>
            <a:endCxn id="103" idx="2"/>
          </p:cNvCxnSpPr>
          <p:nvPr/>
        </p:nvCxnSpPr>
        <p:spPr>
          <a:xfrm flipV="1">
            <a:off x="2589212" y="4734615"/>
            <a:ext cx="1144371" cy="43565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Egyenes összekötő 147"/>
          <p:cNvCxnSpPr>
            <a:stCxn id="98" idx="6"/>
            <a:endCxn id="104" idx="1"/>
          </p:cNvCxnSpPr>
          <p:nvPr/>
        </p:nvCxnSpPr>
        <p:spPr>
          <a:xfrm>
            <a:off x="2589212" y="5170267"/>
            <a:ext cx="1197092" cy="30694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gyenes összekötő 151"/>
          <p:cNvCxnSpPr>
            <a:stCxn id="101" idx="6"/>
            <a:endCxn id="107" idx="2"/>
          </p:cNvCxnSpPr>
          <p:nvPr/>
        </p:nvCxnSpPr>
        <p:spPr>
          <a:xfrm>
            <a:off x="4093583" y="3039205"/>
            <a:ext cx="1303154" cy="169541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gyenes összekötő 154"/>
          <p:cNvCxnSpPr>
            <a:stCxn id="101" idx="6"/>
            <a:endCxn id="108" idx="2"/>
          </p:cNvCxnSpPr>
          <p:nvPr/>
        </p:nvCxnSpPr>
        <p:spPr>
          <a:xfrm>
            <a:off x="4093583" y="3039205"/>
            <a:ext cx="1303154" cy="256528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Egyenes összekötő 157"/>
          <p:cNvCxnSpPr>
            <a:stCxn id="102" idx="6"/>
            <a:endCxn id="105" idx="2"/>
          </p:cNvCxnSpPr>
          <p:nvPr/>
        </p:nvCxnSpPr>
        <p:spPr>
          <a:xfrm flipV="1"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gyenes összekötő 160"/>
          <p:cNvCxnSpPr>
            <a:stCxn id="102" idx="6"/>
            <a:endCxn id="106" idx="2"/>
          </p:cNvCxnSpPr>
          <p:nvPr/>
        </p:nvCxnSpPr>
        <p:spPr>
          <a:xfrm>
            <a:off x="4093583" y="3864740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gyenes összekötő 163"/>
          <p:cNvCxnSpPr>
            <a:stCxn id="102" idx="6"/>
            <a:endCxn id="108" idx="2"/>
          </p:cNvCxnSpPr>
          <p:nvPr/>
        </p:nvCxnSpPr>
        <p:spPr>
          <a:xfrm>
            <a:off x="4093583" y="3864740"/>
            <a:ext cx="1303154" cy="173975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gyenes összekötő 166"/>
          <p:cNvCxnSpPr>
            <a:stCxn id="103" idx="6"/>
            <a:endCxn id="105" idx="2"/>
          </p:cNvCxnSpPr>
          <p:nvPr/>
        </p:nvCxnSpPr>
        <p:spPr>
          <a:xfrm flipV="1">
            <a:off x="4093583" y="3039205"/>
            <a:ext cx="1303154" cy="169541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gyenes összekötő 169"/>
          <p:cNvCxnSpPr>
            <a:stCxn id="103" idx="6"/>
            <a:endCxn id="107" idx="2"/>
          </p:cNvCxnSpPr>
          <p:nvPr/>
        </p:nvCxnSpPr>
        <p:spPr>
          <a:xfrm>
            <a:off x="4093583" y="473461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Egyenes összekötő 172"/>
          <p:cNvCxnSpPr>
            <a:stCxn id="104" idx="6"/>
            <a:endCxn id="105" idx="2"/>
          </p:cNvCxnSpPr>
          <p:nvPr/>
        </p:nvCxnSpPr>
        <p:spPr>
          <a:xfrm flipV="1">
            <a:off x="4093583" y="3039205"/>
            <a:ext cx="1303154" cy="256528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gyenes összekötő 175"/>
          <p:cNvCxnSpPr>
            <a:stCxn id="104" idx="6"/>
            <a:endCxn id="106" idx="2"/>
          </p:cNvCxnSpPr>
          <p:nvPr/>
        </p:nvCxnSpPr>
        <p:spPr>
          <a:xfrm flipV="1">
            <a:off x="4093583" y="3864740"/>
            <a:ext cx="1303154" cy="173975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Egyenes összekötő 178"/>
          <p:cNvCxnSpPr>
            <a:stCxn id="104" idx="6"/>
            <a:endCxn id="107" idx="2"/>
          </p:cNvCxnSpPr>
          <p:nvPr/>
        </p:nvCxnSpPr>
        <p:spPr>
          <a:xfrm flipV="1">
            <a:off x="4093583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Egyenes összekötő 181"/>
          <p:cNvCxnSpPr>
            <a:stCxn id="105" idx="6"/>
            <a:endCxn id="109" idx="2"/>
          </p:cNvCxnSpPr>
          <p:nvPr/>
        </p:nvCxnSpPr>
        <p:spPr>
          <a:xfrm>
            <a:off x="5756737" y="3039205"/>
            <a:ext cx="1303154" cy="169541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gyenes összekötő 184"/>
          <p:cNvCxnSpPr>
            <a:stCxn id="108" idx="6"/>
            <a:endCxn id="109" idx="2"/>
          </p:cNvCxnSpPr>
          <p:nvPr/>
        </p:nvCxnSpPr>
        <p:spPr>
          <a:xfrm flipV="1">
            <a:off x="5756737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22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321356"/>
              </p:ext>
            </p:extLst>
          </p:nvPr>
        </p:nvGraphicFramePr>
        <p:xfrm>
          <a:off x="1683503" y="2726155"/>
          <a:ext cx="812800" cy="800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400"/>
                <a:gridCol w="406400"/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 dirty="0">
                          <a:effectLst/>
                        </a:rPr>
                        <a:t>x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>
                          <a:effectLst/>
                        </a:rPr>
                        <a:t>y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>
                          <a:effectLst/>
                        </a:rPr>
                        <a:t>2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>
                          <a:effectLst/>
                        </a:rPr>
                        <a:t>3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 dirty="0" smtClean="0">
                          <a:effectLst/>
                        </a:rPr>
                        <a:t>9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900" dirty="0" smtClean="0">
                          <a:effectLst/>
                        </a:rPr>
                        <a:t>13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1"/>
              <p:cNvSpPr>
                <a:spLocks noChangeArrowheads="1"/>
              </p:cNvSpPr>
              <p:nvPr/>
            </p:nvSpPr>
            <p:spPr bwMode="auto">
              <a:xfrm>
                <a:off x="1552074" y="362727"/>
                <a:ext cx="9577137" cy="21260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A </a:t>
                </a:r>
                <a:r>
                  <a:rPr kumimoji="0" lang="hu-HU" altLang="hu-HU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gradiensereszkedésen</a:t>
                </a: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alapuló hiba visszaterjesztés módszerével frissítse az alábbi neuronháló paramétereit, és becsülje meg </a:t>
                </a:r>
                <a:r>
                  <a:rPr kumimoji="0" lang="hu-HU" altLang="hu-HU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x = 10 </a:t>
                </a: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esetén az </a:t>
                </a:r>
                <a:r>
                  <a:rPr kumimoji="0" lang="hu-HU" altLang="hu-HU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y</a:t>
                </a: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értékét, figyelembe véve következőket: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	a rejtett rétegek neuronjainak a </a:t>
                </a:r>
                <a:r>
                  <a:rPr kumimoji="0" lang="hu-HU" altLang="hu-HU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szigmoid</a:t>
                </a: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függvény az aktivációs függvénye;</a:t>
                </a:r>
                <a:endPara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	a kimeneti réteg neuronjának az identikus függvény az aktivációs függvénye;</a:t>
                </a:r>
                <a:endPara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hu-HU" altLang="hu-HU" sz="14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j-lt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hu-HU" altLang="hu-HU" sz="14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j-lt"/>
                            <a:cs typeface="Times New Roman" panose="02020603050405020304" pitchFamily="18" charset="0"/>
                          </a:rPr>
                          <m:t>𝑆𝑆𝐸</m:t>
                        </m:r>
                      </m:num>
                      <m:den>
                        <m:r>
                          <a:rPr kumimoji="0" lang="hu-HU" altLang="hu-HU" sz="14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j-lt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hu-HU" altLang="hu-HU" sz="1400" i="1" dirty="0" smtClean="0"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a hibafüggvény;</a:t>
                </a:r>
                <a:endPara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	a tanulási ráta 0,05.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A tanuló adatokat az alábbi táblázat tartalmazza:</a:t>
                </a:r>
                <a:endPara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>
          <p:sp>
            <p:nvSpPr>
              <p:cNvPr id="3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52074" y="362727"/>
                <a:ext cx="9577137" cy="2126031"/>
              </a:xfrm>
              <a:prstGeom prst="rect">
                <a:avLst/>
              </a:prstGeom>
              <a:blipFill rotWithShape="0">
                <a:blip r:embed="rId2"/>
                <a:stretch>
                  <a:fillRect l="-191" t="-287" r="-191" b="-25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Csoportba foglalás 3"/>
          <p:cNvGrpSpPr/>
          <p:nvPr/>
        </p:nvGrpSpPr>
        <p:grpSpPr>
          <a:xfrm>
            <a:off x="3764931" y="3365049"/>
            <a:ext cx="4878698" cy="2967352"/>
            <a:chOff x="0" y="0"/>
            <a:chExt cx="4879201" cy="2967952"/>
          </a:xfrm>
        </p:grpSpPr>
        <p:sp>
          <p:nvSpPr>
            <p:cNvPr id="5" name="Téglalap 4"/>
            <p:cNvSpPr/>
            <p:nvPr/>
          </p:nvSpPr>
          <p:spPr>
            <a:xfrm>
              <a:off x="0" y="0"/>
              <a:ext cx="252000" cy="25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6" name="Téglalap 5"/>
            <p:cNvSpPr/>
            <p:nvPr/>
          </p:nvSpPr>
          <p:spPr>
            <a:xfrm>
              <a:off x="3085659" y="0"/>
              <a:ext cx="252000" cy="25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7" name="Ellipszis 6"/>
            <p:cNvSpPr/>
            <p:nvPr/>
          </p:nvSpPr>
          <p:spPr>
            <a:xfrm>
              <a:off x="0" y="1359815"/>
              <a:ext cx="252000" cy="25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" name="Ellipszis 7"/>
            <p:cNvSpPr/>
            <p:nvPr/>
          </p:nvSpPr>
          <p:spPr>
            <a:xfrm>
              <a:off x="3085659" y="1357976"/>
              <a:ext cx="252000" cy="252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9" name="Ellipszis 8"/>
            <p:cNvSpPr/>
            <p:nvPr/>
          </p:nvSpPr>
          <p:spPr>
            <a:xfrm>
              <a:off x="3085659" y="2715952"/>
              <a:ext cx="252000" cy="252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10" name="Ellipszis 9"/>
            <p:cNvSpPr/>
            <p:nvPr/>
          </p:nvSpPr>
          <p:spPr>
            <a:xfrm>
              <a:off x="4627201" y="1357976"/>
              <a:ext cx="252000" cy="252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11" name="Egyenes összekötő nyíllal 10"/>
            <p:cNvCxnSpPr>
              <a:stCxn id="5" idx="3"/>
              <a:endCxn id="18" idx="1"/>
            </p:cNvCxnSpPr>
            <p:nvPr/>
          </p:nvCxnSpPr>
          <p:spPr>
            <a:xfrm>
              <a:off x="252000" y="126000"/>
              <a:ext cx="1325031" cy="18643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gyenes összekötő nyíllal 11"/>
            <p:cNvCxnSpPr>
              <a:stCxn id="18" idx="6"/>
              <a:endCxn id="8" idx="2"/>
            </p:cNvCxnSpPr>
            <p:nvPr/>
          </p:nvCxnSpPr>
          <p:spPr>
            <a:xfrm flipV="1">
              <a:off x="1792126" y="1483976"/>
              <a:ext cx="1293533" cy="5955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gyenes összekötő nyíllal 12"/>
            <p:cNvCxnSpPr>
              <a:stCxn id="7" idx="6"/>
              <a:endCxn id="18" idx="2"/>
            </p:cNvCxnSpPr>
            <p:nvPr/>
          </p:nvCxnSpPr>
          <p:spPr>
            <a:xfrm>
              <a:off x="252000" y="1485815"/>
              <a:ext cx="1288126" cy="5936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gyenes összekötő nyíllal 13"/>
            <p:cNvCxnSpPr>
              <a:stCxn id="18" idx="6"/>
              <a:endCxn id="9" idx="2"/>
            </p:cNvCxnSpPr>
            <p:nvPr/>
          </p:nvCxnSpPr>
          <p:spPr>
            <a:xfrm>
              <a:off x="1792126" y="2079486"/>
              <a:ext cx="1293533" cy="7624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gyenes összekötő nyíllal 14"/>
            <p:cNvCxnSpPr>
              <a:stCxn id="8" idx="6"/>
              <a:endCxn id="10" idx="2"/>
            </p:cNvCxnSpPr>
            <p:nvPr/>
          </p:nvCxnSpPr>
          <p:spPr>
            <a:xfrm>
              <a:off x="3337659" y="1483976"/>
              <a:ext cx="128954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gyenes összekötő nyíllal 15"/>
            <p:cNvCxnSpPr>
              <a:stCxn id="9" idx="6"/>
              <a:endCxn id="10" idx="3"/>
            </p:cNvCxnSpPr>
            <p:nvPr/>
          </p:nvCxnSpPr>
          <p:spPr>
            <a:xfrm flipV="1">
              <a:off x="3337659" y="1573071"/>
              <a:ext cx="1326447" cy="12688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gyenes összekötő nyíllal 16"/>
            <p:cNvCxnSpPr>
              <a:stCxn id="6" idx="3"/>
              <a:endCxn id="10" idx="1"/>
            </p:cNvCxnSpPr>
            <p:nvPr/>
          </p:nvCxnSpPr>
          <p:spPr>
            <a:xfrm>
              <a:off x="3337659" y="126000"/>
              <a:ext cx="1326447" cy="12688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zis 17"/>
            <p:cNvSpPr/>
            <p:nvPr/>
          </p:nvSpPr>
          <p:spPr>
            <a:xfrm>
              <a:off x="1540126" y="1953486"/>
              <a:ext cx="252000" cy="252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1540126" y="0"/>
              <a:ext cx="252000" cy="25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nyíllal 19"/>
            <p:cNvCxnSpPr>
              <a:stCxn id="19" idx="3"/>
              <a:endCxn id="8" idx="1"/>
            </p:cNvCxnSpPr>
            <p:nvPr/>
          </p:nvCxnSpPr>
          <p:spPr>
            <a:xfrm>
              <a:off x="1792126" y="126000"/>
              <a:ext cx="1330438" cy="12688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nyíllal 20"/>
            <p:cNvCxnSpPr>
              <a:stCxn id="19" idx="3"/>
              <a:endCxn id="9" idx="1"/>
            </p:cNvCxnSpPr>
            <p:nvPr/>
          </p:nvCxnSpPr>
          <p:spPr>
            <a:xfrm>
              <a:off x="1792126" y="126000"/>
              <a:ext cx="1330438" cy="26268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églalap 21"/>
            <p:cNvSpPr/>
            <p:nvPr/>
          </p:nvSpPr>
          <p:spPr>
            <a:xfrm>
              <a:off x="750936" y="739065"/>
              <a:ext cx="683270" cy="2539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Téglalap 22"/>
            <p:cNvSpPr/>
            <p:nvPr/>
          </p:nvSpPr>
          <p:spPr>
            <a:xfrm>
              <a:off x="466907" y="1396086"/>
              <a:ext cx="704112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4" name="Téglalap 23"/>
            <p:cNvSpPr/>
            <p:nvPr/>
          </p:nvSpPr>
          <p:spPr>
            <a:xfrm>
              <a:off x="2214477" y="386877"/>
              <a:ext cx="704112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Téglalap 24"/>
            <p:cNvSpPr/>
            <p:nvPr/>
          </p:nvSpPr>
          <p:spPr>
            <a:xfrm>
              <a:off x="1621664" y="984297"/>
              <a:ext cx="704112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Téglalap 25"/>
            <p:cNvSpPr/>
            <p:nvPr/>
          </p:nvSpPr>
          <p:spPr>
            <a:xfrm>
              <a:off x="1807482" y="1595472"/>
              <a:ext cx="660826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" name="Téglalap 26"/>
            <p:cNvSpPr/>
            <p:nvPr/>
          </p:nvSpPr>
          <p:spPr>
            <a:xfrm>
              <a:off x="1955376" y="2485085"/>
              <a:ext cx="660826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Téglalap 27"/>
            <p:cNvSpPr/>
            <p:nvPr/>
          </p:nvSpPr>
          <p:spPr>
            <a:xfrm>
              <a:off x="3982025" y="616277"/>
              <a:ext cx="660826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Téglalap 28"/>
            <p:cNvSpPr/>
            <p:nvPr/>
          </p:nvSpPr>
          <p:spPr>
            <a:xfrm>
              <a:off x="3639901" y="1214352"/>
              <a:ext cx="704112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Téglalap 29"/>
            <p:cNvSpPr/>
            <p:nvPr/>
          </p:nvSpPr>
          <p:spPr>
            <a:xfrm>
              <a:off x="3639901" y="2417054"/>
              <a:ext cx="704112" cy="2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-7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8363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41444" y="2927610"/>
            <a:ext cx="7992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Előkészítjük Excelben a számításokat:</a:t>
            </a:r>
            <a:endParaRPr lang="hu-HU" baseline="-25000" dirty="0"/>
          </a:p>
        </p:txBody>
      </p:sp>
    </p:spTree>
    <p:extLst>
      <p:ext uri="{BB962C8B-B14F-4D97-AF65-F5344CB8AC3E}">
        <p14:creationId xmlns:p14="http://schemas.microsoft.com/office/powerpoint/2010/main" val="73466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62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Felvesszük a feladatban megadott adatokat:</a:t>
            </a:r>
          </a:p>
          <a:p>
            <a:endParaRPr lang="hu-HU" sz="2000" dirty="0" smtClean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A B1-es mezőbe beírjuk a tanulási rátát.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D20-22: </a:t>
            </a:r>
            <a:r>
              <a:rPr lang="hu-HU" sz="2000" i="1" dirty="0" smtClean="0">
                <a:latin typeface="Calibri" panose="020F0502020204030204" pitchFamily="34" charset="0"/>
              </a:rPr>
              <a:t>x</a:t>
            </a:r>
            <a:r>
              <a:rPr lang="hu-HU" sz="2000" dirty="0" smtClean="0">
                <a:latin typeface="Calibri" panose="020F0502020204030204" pitchFamily="34" charset="0"/>
              </a:rPr>
              <a:t> értékek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AP19-21: </a:t>
            </a:r>
            <a:r>
              <a:rPr lang="hu-HU" sz="2000" i="1" dirty="0" smtClean="0">
                <a:latin typeface="Calibri" panose="020F0502020204030204" pitchFamily="34" charset="0"/>
              </a:rPr>
              <a:t>y</a:t>
            </a:r>
            <a:r>
              <a:rPr lang="hu-HU" sz="2000" dirty="0" smtClean="0">
                <a:latin typeface="Calibri" panose="020F0502020204030204" pitchFamily="34" charset="0"/>
              </a:rPr>
              <a:t> értékek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Beírjuk a </a:t>
            </a:r>
            <a:r>
              <a:rPr lang="hu-HU" sz="2000" dirty="0" err="1" smtClean="0">
                <a:latin typeface="Calibri" panose="020F0502020204030204" pitchFamily="34" charset="0"/>
              </a:rPr>
              <a:t>bias</a:t>
            </a:r>
            <a:r>
              <a:rPr lang="hu-HU" sz="2000" dirty="0" smtClean="0">
                <a:latin typeface="Calibri" panose="020F0502020204030204" pitchFamily="34" charset="0"/>
              </a:rPr>
              <a:t> konstans 1 kimeneteit,</a:t>
            </a:r>
            <a:r>
              <a:rPr lang="hu-HU" sz="2000" dirty="0">
                <a:latin typeface="Calibri" panose="020F0502020204030204" pitchFamily="34" charset="0"/>
              </a:rPr>
              <a:t> </a:t>
            </a:r>
            <a:r>
              <a:rPr lang="hu-HU" sz="2000" dirty="0" smtClean="0">
                <a:latin typeface="Calibri" panose="020F0502020204030204" pitchFamily="34" charset="0"/>
              </a:rPr>
              <a:t>a D6-8, O6-8, AA6-8 mezőkbe 1-et írunk.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A súlyokat beírjuk az előkészített mezőkbe (a „w=” mellé).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88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63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Mély neuronhálók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i="1" dirty="0"/>
              <a:t>mesterséges</a:t>
            </a:r>
            <a:r>
              <a:rPr lang="hu-HU" dirty="0"/>
              <a:t> </a:t>
            </a:r>
            <a:r>
              <a:rPr lang="hu-HU" i="1" dirty="0"/>
              <a:t>neuronok</a:t>
            </a:r>
            <a:r>
              <a:rPr lang="hu-HU" dirty="0"/>
              <a:t> a mesterséges neuronhálók számítási egységei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pSp>
        <p:nvGrpSpPr>
          <p:cNvPr id="90" name="Csoportba foglalás 89"/>
          <p:cNvGrpSpPr/>
          <p:nvPr/>
        </p:nvGrpSpPr>
        <p:grpSpPr>
          <a:xfrm>
            <a:off x="2229212" y="2600954"/>
            <a:ext cx="5190679" cy="3183536"/>
            <a:chOff x="2229212" y="2600954"/>
            <a:chExt cx="5190679" cy="3183536"/>
          </a:xfrm>
        </p:grpSpPr>
        <p:sp>
          <p:nvSpPr>
            <p:cNvPr id="5" name="Ellipszis 4"/>
            <p:cNvSpPr/>
            <p:nvPr/>
          </p:nvSpPr>
          <p:spPr>
            <a:xfrm>
              <a:off x="2229212" y="499026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Ellipszis 20"/>
            <p:cNvSpPr/>
            <p:nvPr/>
          </p:nvSpPr>
          <p:spPr>
            <a:xfrm>
              <a:off x="2229212" y="4099456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2229212" y="320864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Ellipszis 22"/>
            <p:cNvSpPr/>
            <p:nvPr/>
          </p:nvSpPr>
          <p:spPr>
            <a:xfrm>
              <a:off x="3733583" y="285920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Ellipszis 23"/>
            <p:cNvSpPr/>
            <p:nvPr/>
          </p:nvSpPr>
          <p:spPr>
            <a:xfrm>
              <a:off x="3733583" y="368474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3733583" y="455461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3733583" y="542449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Ellipszis 26"/>
            <p:cNvSpPr/>
            <p:nvPr/>
          </p:nvSpPr>
          <p:spPr>
            <a:xfrm>
              <a:off x="5396737" y="2859205"/>
              <a:ext cx="360000" cy="36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8" name="Ellipszis 27"/>
            <p:cNvSpPr/>
            <p:nvPr/>
          </p:nvSpPr>
          <p:spPr>
            <a:xfrm>
              <a:off x="5396737" y="368474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Ellipszis 28"/>
            <p:cNvSpPr/>
            <p:nvPr/>
          </p:nvSpPr>
          <p:spPr>
            <a:xfrm>
              <a:off x="5396737" y="455461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0" name="Ellipszis 29"/>
            <p:cNvSpPr/>
            <p:nvPr/>
          </p:nvSpPr>
          <p:spPr>
            <a:xfrm>
              <a:off x="5396737" y="542449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" name="Ellipszis 30"/>
            <p:cNvSpPr/>
            <p:nvPr/>
          </p:nvSpPr>
          <p:spPr>
            <a:xfrm>
              <a:off x="7059891" y="455461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" name="Ellipszis 31"/>
            <p:cNvSpPr/>
            <p:nvPr/>
          </p:nvSpPr>
          <p:spPr>
            <a:xfrm>
              <a:off x="7059891" y="3680954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8" name="Egyenes összekötő 17"/>
            <p:cNvCxnSpPr>
              <a:stCxn id="22" idx="6"/>
              <a:endCxn id="23" idx="2"/>
            </p:cNvCxnSpPr>
            <p:nvPr/>
          </p:nvCxnSpPr>
          <p:spPr>
            <a:xfrm flipV="1">
              <a:off x="2589212" y="3039205"/>
              <a:ext cx="1144371" cy="34944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32"/>
            <p:cNvCxnSpPr>
              <a:endCxn id="26" idx="2"/>
            </p:cNvCxnSpPr>
            <p:nvPr/>
          </p:nvCxnSpPr>
          <p:spPr>
            <a:xfrm>
              <a:off x="2589212" y="3408771"/>
              <a:ext cx="1144371" cy="219571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gyenes összekötő 35"/>
            <p:cNvCxnSpPr>
              <a:stCxn id="21" idx="6"/>
              <a:endCxn id="26" idx="2"/>
            </p:cNvCxnSpPr>
            <p:nvPr/>
          </p:nvCxnSpPr>
          <p:spPr>
            <a:xfrm>
              <a:off x="2589212" y="4279456"/>
              <a:ext cx="1144371" cy="132503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gyenes összekötő 38"/>
            <p:cNvCxnSpPr>
              <a:stCxn id="21" idx="6"/>
              <a:endCxn id="25" idx="2"/>
            </p:cNvCxnSpPr>
            <p:nvPr/>
          </p:nvCxnSpPr>
          <p:spPr>
            <a:xfrm>
              <a:off x="2589212" y="4279456"/>
              <a:ext cx="1144371" cy="45515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gyenes összekötő 41"/>
            <p:cNvCxnSpPr>
              <a:stCxn id="5" idx="6"/>
              <a:endCxn id="24" idx="2"/>
            </p:cNvCxnSpPr>
            <p:nvPr/>
          </p:nvCxnSpPr>
          <p:spPr>
            <a:xfrm flipV="1">
              <a:off x="2589212" y="3864740"/>
              <a:ext cx="1144371" cy="130552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gyenes összekötő 44"/>
            <p:cNvCxnSpPr>
              <a:stCxn id="5" idx="6"/>
              <a:endCxn id="23" idx="2"/>
            </p:cNvCxnSpPr>
            <p:nvPr/>
          </p:nvCxnSpPr>
          <p:spPr>
            <a:xfrm flipV="1">
              <a:off x="2589212" y="3039205"/>
              <a:ext cx="1144371" cy="213106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gyenes összekötő 47"/>
            <p:cNvCxnSpPr>
              <a:stCxn id="23" idx="6"/>
              <a:endCxn id="27" idx="2"/>
            </p:cNvCxnSpPr>
            <p:nvPr/>
          </p:nvCxnSpPr>
          <p:spPr>
            <a:xfrm>
              <a:off x="4093583" y="3039205"/>
              <a:ext cx="1303154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gyenes összekötő 50"/>
            <p:cNvCxnSpPr>
              <a:stCxn id="23" idx="6"/>
            </p:cNvCxnSpPr>
            <p:nvPr/>
          </p:nvCxnSpPr>
          <p:spPr>
            <a:xfrm>
              <a:off x="4093583" y="3039205"/>
              <a:ext cx="1303154" cy="821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gyenes összekötő 53"/>
            <p:cNvCxnSpPr>
              <a:stCxn id="24" idx="6"/>
              <a:endCxn id="29" idx="2"/>
            </p:cNvCxnSpPr>
            <p:nvPr/>
          </p:nvCxnSpPr>
          <p:spPr>
            <a:xfrm>
              <a:off x="4093583" y="3864740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gyenes összekötő 56"/>
            <p:cNvCxnSpPr>
              <a:stCxn id="25" idx="6"/>
              <a:endCxn id="28" idx="2"/>
            </p:cNvCxnSpPr>
            <p:nvPr/>
          </p:nvCxnSpPr>
          <p:spPr>
            <a:xfrm flipV="1">
              <a:off x="4093583" y="3864740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gyenes összekötő 59"/>
            <p:cNvCxnSpPr>
              <a:stCxn id="25" idx="6"/>
              <a:endCxn id="30" idx="2"/>
            </p:cNvCxnSpPr>
            <p:nvPr/>
          </p:nvCxnSpPr>
          <p:spPr>
            <a:xfrm>
              <a:off x="4093583" y="4734615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gyenes összekötő 62"/>
            <p:cNvCxnSpPr>
              <a:stCxn id="26" idx="6"/>
              <a:endCxn id="30" idx="2"/>
            </p:cNvCxnSpPr>
            <p:nvPr/>
          </p:nvCxnSpPr>
          <p:spPr>
            <a:xfrm>
              <a:off x="4093583" y="5604490"/>
              <a:ext cx="1303154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gyenes összekötő 65"/>
            <p:cNvCxnSpPr>
              <a:stCxn id="27" idx="6"/>
              <a:endCxn id="32" idx="2"/>
            </p:cNvCxnSpPr>
            <p:nvPr/>
          </p:nvCxnSpPr>
          <p:spPr>
            <a:xfrm>
              <a:off x="5756737" y="3039205"/>
              <a:ext cx="1303154" cy="821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68"/>
            <p:cNvCxnSpPr>
              <a:stCxn id="28" idx="6"/>
              <a:endCxn id="32" idx="2"/>
            </p:cNvCxnSpPr>
            <p:nvPr/>
          </p:nvCxnSpPr>
          <p:spPr>
            <a:xfrm flipV="1">
              <a:off x="5756737" y="3860954"/>
              <a:ext cx="1303154" cy="378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>
              <a:endCxn id="31" idx="2"/>
            </p:cNvCxnSpPr>
            <p:nvPr/>
          </p:nvCxnSpPr>
          <p:spPr>
            <a:xfrm>
              <a:off x="5756737" y="3895866"/>
              <a:ext cx="1303154" cy="838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gyenes összekötő 74"/>
            <p:cNvCxnSpPr>
              <a:stCxn id="29" idx="6"/>
              <a:endCxn id="32" idx="2"/>
            </p:cNvCxnSpPr>
            <p:nvPr/>
          </p:nvCxnSpPr>
          <p:spPr>
            <a:xfrm flipV="1">
              <a:off x="5756737" y="3860954"/>
              <a:ext cx="1303154" cy="87366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Egyenes összekötő 77"/>
            <p:cNvCxnSpPr>
              <a:stCxn id="29" idx="6"/>
              <a:endCxn id="31" idx="2"/>
            </p:cNvCxnSpPr>
            <p:nvPr/>
          </p:nvCxnSpPr>
          <p:spPr>
            <a:xfrm>
              <a:off x="5756737" y="4734615"/>
              <a:ext cx="1303154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gyenes összekötő 80"/>
            <p:cNvCxnSpPr>
              <a:stCxn id="30" idx="6"/>
              <a:endCxn id="32" idx="2"/>
            </p:cNvCxnSpPr>
            <p:nvPr/>
          </p:nvCxnSpPr>
          <p:spPr>
            <a:xfrm flipV="1">
              <a:off x="5756737" y="3860954"/>
              <a:ext cx="1303154" cy="174353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églalap 85"/>
            <p:cNvSpPr/>
            <p:nvPr/>
          </p:nvSpPr>
          <p:spPr>
            <a:xfrm>
              <a:off x="5126737" y="2600954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314677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A </a:t>
            </a:r>
            <a:r>
              <a:rPr lang="hu-HU" sz="2000" dirty="0" err="1" smtClean="0">
                <a:latin typeface="Calibri" panose="020F0502020204030204" pitchFamily="34" charset="0"/>
              </a:rPr>
              <a:t>szigmoid</a:t>
            </a:r>
            <a:r>
              <a:rPr lang="hu-HU" sz="2000" dirty="0" smtClean="0">
                <a:latin typeface="Calibri" panose="020F0502020204030204" pitchFamily="34" charset="0"/>
              </a:rPr>
              <a:t> és az identikus függvény használatával előterjesztjük az információt a hálón.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207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76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44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81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1660358" y="1916956"/>
                <a:ext cx="8669277" cy="712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latin typeface="Calibri" panose="020F0502020204030204" pitchFamily="34" charset="0"/>
                  </a:rPr>
                  <a:t>A kimeneti rétegen az identikus függvény az aktivációs függvény, ezért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hu-H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hu-HU" sz="2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358" y="1916956"/>
                <a:ext cx="8669277" cy="712952"/>
              </a:xfrm>
              <a:prstGeom prst="rect">
                <a:avLst/>
              </a:prstGeom>
              <a:blipFill rotWithShape="0">
                <a:blip r:embed="rId2"/>
                <a:stretch>
                  <a:fillRect l="-703" t="-4274" b="-85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761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68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1660358" y="1916956"/>
                <a:ext cx="8669277" cy="712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latin typeface="Calibri" panose="020F0502020204030204" pitchFamily="34" charset="0"/>
                  </a:rPr>
                  <a:t>A kimeneti réteg adja az </a:t>
                </a:r>
                <a:r>
                  <a:rPr lang="hu-HU" sz="2000" i="1" dirty="0" smtClean="0">
                    <a:latin typeface="Calibri" panose="020F0502020204030204" pitchFamily="34" charset="0"/>
                  </a:rPr>
                  <a:t>y</a:t>
                </a:r>
                <a:r>
                  <a:rPr lang="hu-HU" sz="2000" dirty="0" smtClean="0">
                    <a:latin typeface="Calibri" panose="020F0502020204030204" pitchFamily="34" charset="0"/>
                  </a:rPr>
                  <a:t> becsült értékét: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hu-H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hu-HU" sz="2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358" y="1916956"/>
                <a:ext cx="8669277" cy="712952"/>
              </a:xfrm>
              <a:prstGeom prst="rect">
                <a:avLst/>
              </a:prstGeom>
              <a:blipFill rotWithShape="0">
                <a:blip r:embed="rId2"/>
                <a:stretch>
                  <a:fillRect l="-703" t="-4274" b="-427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1902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10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641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1660358" y="1916956"/>
                <a:ext cx="866927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latin typeface="Calibri" panose="020F0502020204030204" pitchFamily="34" charset="0"/>
                  </a:rPr>
                  <a:t>A kimeneti réteg aktivációs függvénye: </a:t>
                </a:r>
                <a14:m>
                  <m:oMath xmlns:m="http://schemas.openxmlformats.org/officeDocument/2006/math"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hu-H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hu-HU" sz="2000" dirty="0" smtClean="0">
                  <a:latin typeface="Calibri" panose="020F0502020204030204" pitchFamily="34" charset="0"/>
                </a:endParaRPr>
              </a:p>
              <a:p>
                <a:r>
                  <a:rPr lang="hu-HU" sz="2000" dirty="0" smtClean="0">
                    <a:latin typeface="Calibri" panose="020F0502020204030204" pitchFamily="34" charset="0"/>
                  </a:rPr>
                  <a:t>A deriváltja: </a:t>
                </a:r>
                <a14:m>
                  <m:oMath xmlns:m="http://schemas.openxmlformats.org/officeDocument/2006/math">
                    <m:r>
                      <a:rPr lang="hu-HU" sz="20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hu-HU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hu-HU" sz="2000" dirty="0">
                  <a:latin typeface="Calibri" panose="020F0502020204030204" pitchFamily="34" charset="0"/>
                </a:endParaRPr>
              </a:p>
              <a:p>
                <a:endParaRPr lang="hu-HU" sz="2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358" y="1916956"/>
                <a:ext cx="8669277" cy="1015663"/>
              </a:xfrm>
              <a:prstGeom prst="rect">
                <a:avLst/>
              </a:prstGeom>
              <a:blipFill rotWithShape="0">
                <a:blip r:embed="rId2"/>
                <a:stretch>
                  <a:fillRect l="-703" t="-299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8645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4314025" y="1645108"/>
            <a:ext cx="2669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 mesterséges neuron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3913583" y="2257106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bemenete</a:t>
            </a:r>
            <a:endParaRPr lang="hu-HU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6358515" y="2594261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kimenete</a:t>
            </a:r>
            <a:endParaRPr lang="hu-HU" dirty="0"/>
          </a:p>
        </p:txBody>
      </p:sp>
      <p:cxnSp>
        <p:nvCxnSpPr>
          <p:cNvPr id="10" name="Egyenes összekötő nyíllal 9"/>
          <p:cNvCxnSpPr>
            <a:stCxn id="40" idx="2"/>
          </p:cNvCxnSpPr>
          <p:nvPr/>
        </p:nvCxnSpPr>
        <p:spPr>
          <a:xfrm>
            <a:off x="4603836" y="2626438"/>
            <a:ext cx="0" cy="412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gyenes összekötő nyíllal 43"/>
          <p:cNvCxnSpPr>
            <a:stCxn id="41" idx="2"/>
          </p:cNvCxnSpPr>
          <p:nvPr/>
        </p:nvCxnSpPr>
        <p:spPr>
          <a:xfrm flipH="1">
            <a:off x="6461163" y="2963593"/>
            <a:ext cx="514669" cy="398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zövegdoboz 46"/>
          <p:cNvSpPr txBox="1"/>
          <p:nvPr/>
        </p:nvSpPr>
        <p:spPr>
          <a:xfrm>
            <a:off x="7844589" y="3208644"/>
            <a:ext cx="38621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</a:t>
            </a:r>
            <a:r>
              <a:rPr lang="hu-HU" b="1" dirty="0" smtClean="0"/>
              <a:t>bemenetén</a:t>
            </a:r>
            <a:r>
              <a:rPr lang="hu-HU" dirty="0" smtClean="0"/>
              <a:t> értéket vesz át bizonyos neuronoktól, valamilyen valós számot.</a:t>
            </a:r>
          </a:p>
          <a:p>
            <a:endParaRPr lang="hu-HU" dirty="0"/>
          </a:p>
          <a:p>
            <a:r>
              <a:rPr lang="hu-HU" dirty="0" smtClean="0"/>
              <a:t>A </a:t>
            </a:r>
            <a:r>
              <a:rPr lang="hu-HU" b="1" dirty="0" smtClean="0"/>
              <a:t>kimenetén</a:t>
            </a:r>
            <a:r>
              <a:rPr lang="hu-HU" dirty="0" smtClean="0"/>
              <a:t> értéket ad át más neuronoknak. Ha több kimeneti kapcsolata van, minden kimenetén ugyanazt az értéket adja át.</a:t>
            </a:r>
            <a:endParaRPr lang="hu-HU" dirty="0"/>
          </a:p>
        </p:txBody>
      </p:sp>
      <p:grpSp>
        <p:nvGrpSpPr>
          <p:cNvPr id="52" name="Csoportba foglalás 51"/>
          <p:cNvGrpSpPr/>
          <p:nvPr/>
        </p:nvGrpSpPr>
        <p:grpSpPr>
          <a:xfrm>
            <a:off x="2229212" y="2600954"/>
            <a:ext cx="5190679" cy="3183536"/>
            <a:chOff x="2229212" y="2600954"/>
            <a:chExt cx="5190679" cy="3183536"/>
          </a:xfrm>
        </p:grpSpPr>
        <p:sp>
          <p:nvSpPr>
            <p:cNvPr id="53" name="Ellipszis 52"/>
            <p:cNvSpPr/>
            <p:nvPr/>
          </p:nvSpPr>
          <p:spPr>
            <a:xfrm>
              <a:off x="2229212" y="499026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5" name="Ellipszis 54"/>
            <p:cNvSpPr/>
            <p:nvPr/>
          </p:nvSpPr>
          <p:spPr>
            <a:xfrm>
              <a:off x="2229212" y="4099456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6" name="Ellipszis 55"/>
            <p:cNvSpPr/>
            <p:nvPr/>
          </p:nvSpPr>
          <p:spPr>
            <a:xfrm>
              <a:off x="2229212" y="320864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8" name="Ellipszis 57"/>
            <p:cNvSpPr/>
            <p:nvPr/>
          </p:nvSpPr>
          <p:spPr>
            <a:xfrm>
              <a:off x="3733583" y="285920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9" name="Ellipszis 58"/>
            <p:cNvSpPr/>
            <p:nvPr/>
          </p:nvSpPr>
          <p:spPr>
            <a:xfrm>
              <a:off x="3733583" y="368474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1" name="Ellipszis 60"/>
            <p:cNvSpPr/>
            <p:nvPr/>
          </p:nvSpPr>
          <p:spPr>
            <a:xfrm>
              <a:off x="3733583" y="455461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2" name="Ellipszis 61"/>
            <p:cNvSpPr/>
            <p:nvPr/>
          </p:nvSpPr>
          <p:spPr>
            <a:xfrm>
              <a:off x="3733583" y="542449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4" name="Ellipszis 63"/>
            <p:cNvSpPr/>
            <p:nvPr/>
          </p:nvSpPr>
          <p:spPr>
            <a:xfrm>
              <a:off x="5396737" y="2859205"/>
              <a:ext cx="360000" cy="36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5" name="Ellipszis 64"/>
            <p:cNvSpPr/>
            <p:nvPr/>
          </p:nvSpPr>
          <p:spPr>
            <a:xfrm>
              <a:off x="5396737" y="368474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7" name="Ellipszis 66"/>
            <p:cNvSpPr/>
            <p:nvPr/>
          </p:nvSpPr>
          <p:spPr>
            <a:xfrm>
              <a:off x="5396737" y="455461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8" name="Ellipszis 67"/>
            <p:cNvSpPr/>
            <p:nvPr/>
          </p:nvSpPr>
          <p:spPr>
            <a:xfrm>
              <a:off x="5396737" y="5424490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0" name="Ellipszis 69"/>
            <p:cNvSpPr/>
            <p:nvPr/>
          </p:nvSpPr>
          <p:spPr>
            <a:xfrm>
              <a:off x="7059891" y="455461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1" name="Ellipszis 70"/>
            <p:cNvSpPr/>
            <p:nvPr/>
          </p:nvSpPr>
          <p:spPr>
            <a:xfrm>
              <a:off x="7059891" y="3680954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73" name="Egyenes összekötő 72"/>
            <p:cNvCxnSpPr>
              <a:stCxn id="56" idx="6"/>
              <a:endCxn id="58" idx="2"/>
            </p:cNvCxnSpPr>
            <p:nvPr/>
          </p:nvCxnSpPr>
          <p:spPr>
            <a:xfrm flipV="1">
              <a:off x="2589212" y="3039205"/>
              <a:ext cx="1144371" cy="34944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Egyenes összekötő 73"/>
            <p:cNvCxnSpPr>
              <a:endCxn id="62" idx="2"/>
            </p:cNvCxnSpPr>
            <p:nvPr/>
          </p:nvCxnSpPr>
          <p:spPr>
            <a:xfrm>
              <a:off x="2589212" y="3408771"/>
              <a:ext cx="1144371" cy="219571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gyenes összekötő 75"/>
            <p:cNvCxnSpPr>
              <a:stCxn id="55" idx="6"/>
              <a:endCxn id="62" idx="2"/>
            </p:cNvCxnSpPr>
            <p:nvPr/>
          </p:nvCxnSpPr>
          <p:spPr>
            <a:xfrm>
              <a:off x="2589212" y="4279456"/>
              <a:ext cx="1144371" cy="132503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gyenes összekötő 76"/>
            <p:cNvCxnSpPr>
              <a:stCxn id="55" idx="6"/>
              <a:endCxn id="61" idx="2"/>
            </p:cNvCxnSpPr>
            <p:nvPr/>
          </p:nvCxnSpPr>
          <p:spPr>
            <a:xfrm>
              <a:off x="2589212" y="4279456"/>
              <a:ext cx="1144371" cy="45515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gyenes összekötő 78"/>
            <p:cNvCxnSpPr>
              <a:stCxn id="53" idx="6"/>
              <a:endCxn id="59" idx="2"/>
            </p:cNvCxnSpPr>
            <p:nvPr/>
          </p:nvCxnSpPr>
          <p:spPr>
            <a:xfrm flipV="1">
              <a:off x="2589212" y="3864740"/>
              <a:ext cx="1144371" cy="130552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gyenes összekötő 79"/>
            <p:cNvCxnSpPr>
              <a:stCxn id="53" idx="6"/>
              <a:endCxn id="58" idx="2"/>
            </p:cNvCxnSpPr>
            <p:nvPr/>
          </p:nvCxnSpPr>
          <p:spPr>
            <a:xfrm flipV="1">
              <a:off x="2589212" y="3039205"/>
              <a:ext cx="1144371" cy="213106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gyenes összekötő 81"/>
            <p:cNvCxnSpPr>
              <a:stCxn id="58" idx="6"/>
              <a:endCxn id="64" idx="2"/>
            </p:cNvCxnSpPr>
            <p:nvPr/>
          </p:nvCxnSpPr>
          <p:spPr>
            <a:xfrm>
              <a:off x="4093583" y="3039205"/>
              <a:ext cx="1303154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gyenes összekötő 82"/>
            <p:cNvCxnSpPr>
              <a:stCxn id="58" idx="6"/>
            </p:cNvCxnSpPr>
            <p:nvPr/>
          </p:nvCxnSpPr>
          <p:spPr>
            <a:xfrm>
              <a:off x="4093583" y="3039205"/>
              <a:ext cx="1303154" cy="821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>
              <a:stCxn id="59" idx="6"/>
              <a:endCxn id="67" idx="2"/>
            </p:cNvCxnSpPr>
            <p:nvPr/>
          </p:nvCxnSpPr>
          <p:spPr>
            <a:xfrm>
              <a:off x="4093583" y="3864740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gyenes összekötő 84"/>
            <p:cNvCxnSpPr>
              <a:stCxn id="61" idx="6"/>
              <a:endCxn id="65" idx="2"/>
            </p:cNvCxnSpPr>
            <p:nvPr/>
          </p:nvCxnSpPr>
          <p:spPr>
            <a:xfrm flipV="1">
              <a:off x="4093583" y="3864740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gyenes összekötő 86"/>
            <p:cNvCxnSpPr>
              <a:stCxn id="61" idx="6"/>
              <a:endCxn id="68" idx="2"/>
            </p:cNvCxnSpPr>
            <p:nvPr/>
          </p:nvCxnSpPr>
          <p:spPr>
            <a:xfrm>
              <a:off x="4093583" y="4734615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gyenes összekötő 87"/>
            <p:cNvCxnSpPr>
              <a:stCxn id="62" idx="6"/>
              <a:endCxn id="68" idx="2"/>
            </p:cNvCxnSpPr>
            <p:nvPr/>
          </p:nvCxnSpPr>
          <p:spPr>
            <a:xfrm>
              <a:off x="4093583" y="5604490"/>
              <a:ext cx="1303154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gyenes összekötő 88"/>
            <p:cNvCxnSpPr>
              <a:stCxn id="64" idx="6"/>
              <a:endCxn id="71" idx="2"/>
            </p:cNvCxnSpPr>
            <p:nvPr/>
          </p:nvCxnSpPr>
          <p:spPr>
            <a:xfrm>
              <a:off x="5756737" y="3039205"/>
              <a:ext cx="1303154" cy="821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Egyenes összekötő 89"/>
            <p:cNvCxnSpPr>
              <a:stCxn id="65" idx="6"/>
              <a:endCxn id="71" idx="2"/>
            </p:cNvCxnSpPr>
            <p:nvPr/>
          </p:nvCxnSpPr>
          <p:spPr>
            <a:xfrm flipV="1">
              <a:off x="5756737" y="3860954"/>
              <a:ext cx="1303154" cy="378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Egyenes összekötő 90"/>
            <p:cNvCxnSpPr>
              <a:endCxn id="70" idx="2"/>
            </p:cNvCxnSpPr>
            <p:nvPr/>
          </p:nvCxnSpPr>
          <p:spPr>
            <a:xfrm>
              <a:off x="5756737" y="3895866"/>
              <a:ext cx="1303154" cy="838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Egyenes összekötő 91"/>
            <p:cNvCxnSpPr>
              <a:stCxn id="67" idx="6"/>
              <a:endCxn id="71" idx="2"/>
            </p:cNvCxnSpPr>
            <p:nvPr/>
          </p:nvCxnSpPr>
          <p:spPr>
            <a:xfrm flipV="1">
              <a:off x="5756737" y="3860954"/>
              <a:ext cx="1303154" cy="87366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gyenes összekötő 92"/>
            <p:cNvCxnSpPr>
              <a:stCxn id="67" idx="6"/>
              <a:endCxn id="70" idx="2"/>
            </p:cNvCxnSpPr>
            <p:nvPr/>
          </p:nvCxnSpPr>
          <p:spPr>
            <a:xfrm>
              <a:off x="5756737" y="4734615"/>
              <a:ext cx="1303154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Egyenes összekötő 93"/>
            <p:cNvCxnSpPr>
              <a:stCxn id="68" idx="6"/>
              <a:endCxn id="71" idx="2"/>
            </p:cNvCxnSpPr>
            <p:nvPr/>
          </p:nvCxnSpPr>
          <p:spPr>
            <a:xfrm flipV="1">
              <a:off x="5756737" y="3860954"/>
              <a:ext cx="1303154" cy="174353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églalap 94"/>
            <p:cNvSpPr/>
            <p:nvPr/>
          </p:nvSpPr>
          <p:spPr>
            <a:xfrm>
              <a:off x="5126737" y="2600954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26537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125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1660358" y="1916956"/>
                <a:ext cx="8669277" cy="712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latin typeface="Calibri" panose="020F0502020204030204" pitchFamily="34" charset="0"/>
                  </a:rPr>
                  <a:t>A kimeneti rétegen felhasználjuk a következő összefüggést: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hu-H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hu-HU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hu-HU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hu-HU" sz="20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hu-HU" sz="200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</m:d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hu-H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hu-HU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hu-HU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hu-HU" sz="2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358" y="1916956"/>
                <a:ext cx="8669277" cy="712952"/>
              </a:xfrm>
              <a:prstGeom prst="rect">
                <a:avLst/>
              </a:prstGeom>
              <a:blipFill rotWithShape="0">
                <a:blip r:embed="rId2"/>
                <a:stretch>
                  <a:fillRect l="-703" t="-4274" b="-940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31312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895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2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1660358" y="1916956"/>
                <a:ext cx="8669277" cy="2783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latin typeface="Calibri" panose="020F0502020204030204" pitchFamily="34" charset="0"/>
                  </a:rPr>
                  <a:t>A hálón visszafele haladva meghatározzuk a </a:t>
                </a:r>
                <a14:m>
                  <m:oMath xmlns:m="http://schemas.openxmlformats.org/officeDocument/2006/math">
                    <m:r>
                      <a:rPr lang="hu-H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hu-H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hu-HU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hu-HU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</m:oMath>
                </a14:m>
                <a:r>
                  <a:rPr lang="hu-HU" sz="2000" dirty="0" smtClean="0">
                    <a:latin typeface="Calibri" panose="020F0502020204030204" pitchFamily="34" charset="0"/>
                  </a:rPr>
                  <a:t> és a </a:t>
                </a:r>
                <a14:m>
                  <m:oMath xmlns:m="http://schemas.openxmlformats.org/officeDocument/2006/math">
                    <m:r>
                      <a:rPr lang="hu-H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hu-HU" sz="2000" dirty="0" smtClean="0">
                    <a:latin typeface="Calibri" panose="020F0502020204030204" pitchFamily="34" charset="0"/>
                  </a:rPr>
                  <a:t> értékeket.</a:t>
                </a:r>
              </a:p>
              <a:p>
                <a:endParaRPr lang="hu-HU" sz="2000" dirty="0">
                  <a:latin typeface="Calibri" panose="020F0502020204030204" pitchFamily="34" charset="0"/>
                </a:endParaRPr>
              </a:p>
              <a:p>
                <a:r>
                  <a:rPr lang="hu-HU" sz="2000" dirty="0" smtClean="0">
                    <a:latin typeface="Calibri" panose="020F0502020204030204" pitchFamily="34" charset="0"/>
                  </a:rPr>
                  <a:t>Ügyelni kell arra, hogy a rejtett rétegen az aktivációs függvény a </a:t>
                </a:r>
                <a:r>
                  <a:rPr lang="hu-HU" sz="2000" dirty="0" err="1" smtClean="0">
                    <a:latin typeface="Calibri" panose="020F0502020204030204" pitchFamily="34" charset="0"/>
                  </a:rPr>
                  <a:t>szigmoid</a:t>
                </a:r>
                <a:r>
                  <a:rPr lang="hu-HU" sz="2000" dirty="0" smtClean="0">
                    <a:latin typeface="Calibri" panose="020F0502020204030204" pitchFamily="34" charset="0"/>
                  </a:rPr>
                  <a:t> függvény, ezért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hu-H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hu-HU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hu-HU" sz="2000" dirty="0" smtClean="0">
                  <a:latin typeface="Calibri" panose="020F0502020204030204" pitchFamily="34" charset="0"/>
                </a:endParaRPr>
              </a:p>
              <a:p>
                <a:r>
                  <a:rPr lang="hu-HU" sz="2000" dirty="0" smtClean="0">
                    <a:latin typeface="Calibri" panose="020F0502020204030204" pitchFamily="34" charset="0"/>
                  </a:rPr>
                  <a:t>és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hu-H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hu-H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</m:nary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hu-H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hu-HU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hu-HU" sz="20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hu-HU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hu-HU" sz="2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358" y="1916956"/>
                <a:ext cx="8669277" cy="2783519"/>
              </a:xfrm>
              <a:prstGeom prst="rect">
                <a:avLst/>
              </a:prstGeom>
              <a:blipFill rotWithShape="0">
                <a:blip r:embed="rId2"/>
                <a:stretch>
                  <a:fillRect l="-703" t="-21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724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95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62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79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921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1660358" y="1916956"/>
                <a:ext cx="866927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latin typeface="Calibri" panose="020F0502020204030204" pitchFamily="34" charset="0"/>
                  </a:rPr>
                  <a:t>Az egyes élekhez rendelt egyedi gradiens értékeket az él kezdőpontjához tartozó </a:t>
                </a:r>
                <a:r>
                  <a:rPr lang="hu-HU" sz="2000" i="1" dirty="0" smtClean="0">
                    <a:latin typeface="Calibri" panose="020F0502020204030204" pitchFamily="34" charset="0"/>
                  </a:rPr>
                  <a:t>k</a:t>
                </a:r>
                <a:r>
                  <a:rPr lang="hu-HU" sz="2000" dirty="0" smtClean="0">
                    <a:latin typeface="Calibri" panose="020F0502020204030204" pitchFamily="34" charset="0"/>
                  </a:rPr>
                  <a:t> és a végpontjához tartozó </a:t>
                </a:r>
                <a14:m>
                  <m:oMath xmlns:m="http://schemas.openxmlformats.org/officeDocument/2006/math">
                    <m:r>
                      <a:rPr lang="hu-H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hu-HU" sz="2000" dirty="0" smtClean="0">
                    <a:latin typeface="Calibri" panose="020F0502020204030204" pitchFamily="34" charset="0"/>
                  </a:rPr>
                  <a:t> szorzataként kapjuk meg.</a:t>
                </a:r>
              </a:p>
              <a:p>
                <a:endParaRPr lang="hu-HU" sz="20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358" y="1916956"/>
                <a:ext cx="8669277" cy="1015663"/>
              </a:xfrm>
              <a:prstGeom prst="rect">
                <a:avLst/>
              </a:prstGeom>
              <a:blipFill rotWithShape="0">
                <a:blip r:embed="rId2"/>
                <a:stretch>
                  <a:fillRect l="-703" t="-299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337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4314025" y="1645108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 mesterséges neuron információfeldolgozása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3913583" y="2257106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bemenetek</a:t>
            </a:r>
            <a:endParaRPr lang="hu-HU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6358515" y="2594261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kimenetek</a:t>
            </a:r>
            <a:endParaRPr lang="hu-HU" dirty="0"/>
          </a:p>
        </p:txBody>
      </p:sp>
      <p:cxnSp>
        <p:nvCxnSpPr>
          <p:cNvPr id="10" name="Egyenes összekötő nyíllal 9"/>
          <p:cNvCxnSpPr>
            <a:stCxn id="40" idx="2"/>
          </p:cNvCxnSpPr>
          <p:nvPr/>
        </p:nvCxnSpPr>
        <p:spPr>
          <a:xfrm flipH="1">
            <a:off x="4627080" y="2626438"/>
            <a:ext cx="34464" cy="686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gyenes összekötő nyíllal 43"/>
          <p:cNvCxnSpPr>
            <a:stCxn id="41" idx="2"/>
          </p:cNvCxnSpPr>
          <p:nvPr/>
        </p:nvCxnSpPr>
        <p:spPr>
          <a:xfrm flipH="1">
            <a:off x="6301705" y="2963593"/>
            <a:ext cx="731835" cy="838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zövegdoboz 46"/>
          <p:cNvSpPr txBox="1"/>
          <p:nvPr/>
        </p:nvSpPr>
        <p:spPr>
          <a:xfrm>
            <a:off x="7844589" y="3208644"/>
            <a:ext cx="38621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bemeneti értékeket egyesítjük.</a:t>
            </a:r>
          </a:p>
          <a:p>
            <a:endParaRPr lang="hu-HU" dirty="0"/>
          </a:p>
          <a:p>
            <a:r>
              <a:rPr lang="hu-HU" dirty="0" smtClean="0"/>
              <a:t>Az egyesített bemeneti értékeket behelyettesítjük az aktivációs függvénybe, ez a függvényérték lesz a neuron kimeneti értéke.</a:t>
            </a:r>
            <a:endParaRPr lang="hu-HU" dirty="0"/>
          </a:p>
        </p:txBody>
      </p:sp>
      <p:cxnSp>
        <p:nvCxnSpPr>
          <p:cNvPr id="46" name="Egyenes összekötő nyíllal 45"/>
          <p:cNvCxnSpPr>
            <a:stCxn id="40" idx="2"/>
          </p:cNvCxnSpPr>
          <p:nvPr/>
        </p:nvCxnSpPr>
        <p:spPr>
          <a:xfrm>
            <a:off x="4661544" y="2626438"/>
            <a:ext cx="190226" cy="1473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gyenes összekötő nyíllal 48"/>
          <p:cNvCxnSpPr>
            <a:stCxn id="41" idx="2"/>
          </p:cNvCxnSpPr>
          <p:nvPr/>
        </p:nvCxnSpPr>
        <p:spPr>
          <a:xfrm flipH="1">
            <a:off x="6240889" y="2963593"/>
            <a:ext cx="792651" cy="1185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Csoportba foglalás 96"/>
          <p:cNvGrpSpPr/>
          <p:nvPr/>
        </p:nvGrpSpPr>
        <p:grpSpPr>
          <a:xfrm>
            <a:off x="2229212" y="2859205"/>
            <a:ext cx="5190679" cy="2925285"/>
            <a:chOff x="2229212" y="2859205"/>
            <a:chExt cx="5190679" cy="2925285"/>
          </a:xfrm>
        </p:grpSpPr>
        <p:sp>
          <p:nvSpPr>
            <p:cNvPr id="98" name="Ellipszis 97"/>
            <p:cNvSpPr/>
            <p:nvPr/>
          </p:nvSpPr>
          <p:spPr>
            <a:xfrm>
              <a:off x="2229212" y="4990267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9" name="Ellipszis 98"/>
            <p:cNvSpPr/>
            <p:nvPr/>
          </p:nvSpPr>
          <p:spPr>
            <a:xfrm>
              <a:off x="2229212" y="4099456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0" name="Ellipszis 99"/>
            <p:cNvSpPr/>
            <p:nvPr/>
          </p:nvSpPr>
          <p:spPr>
            <a:xfrm>
              <a:off x="2229212" y="3208645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1" name="Ellipszis 100"/>
            <p:cNvSpPr/>
            <p:nvPr/>
          </p:nvSpPr>
          <p:spPr>
            <a:xfrm>
              <a:off x="3733583" y="285920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2" name="Ellipszis 101"/>
            <p:cNvSpPr/>
            <p:nvPr/>
          </p:nvSpPr>
          <p:spPr>
            <a:xfrm>
              <a:off x="3733583" y="3684740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3" name="Ellipszis 102"/>
            <p:cNvSpPr/>
            <p:nvPr/>
          </p:nvSpPr>
          <p:spPr>
            <a:xfrm>
              <a:off x="3733583" y="455461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4" name="Ellipszis 103"/>
            <p:cNvSpPr/>
            <p:nvPr/>
          </p:nvSpPr>
          <p:spPr>
            <a:xfrm>
              <a:off x="3733583" y="5424490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5" name="Ellipszis 104"/>
            <p:cNvSpPr/>
            <p:nvPr/>
          </p:nvSpPr>
          <p:spPr>
            <a:xfrm>
              <a:off x="5396737" y="2859205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6" name="Ellipszis 105"/>
            <p:cNvSpPr/>
            <p:nvPr/>
          </p:nvSpPr>
          <p:spPr>
            <a:xfrm>
              <a:off x="5396737" y="3684740"/>
              <a:ext cx="360000" cy="36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7" name="Ellipszis 106"/>
            <p:cNvSpPr/>
            <p:nvPr/>
          </p:nvSpPr>
          <p:spPr>
            <a:xfrm>
              <a:off x="5396737" y="4554615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8" name="Ellipszis 107"/>
            <p:cNvSpPr/>
            <p:nvPr/>
          </p:nvSpPr>
          <p:spPr>
            <a:xfrm>
              <a:off x="5396737" y="5424490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9" name="Ellipszis 108"/>
            <p:cNvSpPr/>
            <p:nvPr/>
          </p:nvSpPr>
          <p:spPr>
            <a:xfrm>
              <a:off x="7059891" y="455461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0" name="Ellipszis 109"/>
            <p:cNvSpPr/>
            <p:nvPr/>
          </p:nvSpPr>
          <p:spPr>
            <a:xfrm>
              <a:off x="7059891" y="3680954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11" name="Egyenes összekötő 110"/>
            <p:cNvCxnSpPr>
              <a:stCxn id="100" idx="6"/>
              <a:endCxn id="101" idx="2"/>
            </p:cNvCxnSpPr>
            <p:nvPr/>
          </p:nvCxnSpPr>
          <p:spPr>
            <a:xfrm flipV="1">
              <a:off x="2589212" y="3039205"/>
              <a:ext cx="1144371" cy="34944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Egyenes összekötő 111"/>
            <p:cNvCxnSpPr>
              <a:endCxn id="104" idx="2"/>
            </p:cNvCxnSpPr>
            <p:nvPr/>
          </p:nvCxnSpPr>
          <p:spPr>
            <a:xfrm>
              <a:off x="2589212" y="3408771"/>
              <a:ext cx="1144371" cy="2195719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Egyenes összekötő 112"/>
            <p:cNvCxnSpPr>
              <a:stCxn id="99" idx="6"/>
              <a:endCxn id="104" idx="2"/>
            </p:cNvCxnSpPr>
            <p:nvPr/>
          </p:nvCxnSpPr>
          <p:spPr>
            <a:xfrm>
              <a:off x="2589212" y="4279456"/>
              <a:ext cx="1144371" cy="132503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Egyenes összekötő 113"/>
            <p:cNvCxnSpPr>
              <a:stCxn id="99" idx="6"/>
              <a:endCxn id="103" idx="2"/>
            </p:cNvCxnSpPr>
            <p:nvPr/>
          </p:nvCxnSpPr>
          <p:spPr>
            <a:xfrm>
              <a:off x="2589212" y="4279456"/>
              <a:ext cx="1144371" cy="455159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Egyenes összekötő 114"/>
            <p:cNvCxnSpPr>
              <a:stCxn id="98" idx="6"/>
              <a:endCxn id="102" idx="2"/>
            </p:cNvCxnSpPr>
            <p:nvPr/>
          </p:nvCxnSpPr>
          <p:spPr>
            <a:xfrm flipV="1">
              <a:off x="2589212" y="3864740"/>
              <a:ext cx="1144371" cy="130552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gyenes összekötő 115"/>
            <p:cNvCxnSpPr>
              <a:stCxn id="98" idx="6"/>
              <a:endCxn id="101" idx="2"/>
            </p:cNvCxnSpPr>
            <p:nvPr/>
          </p:nvCxnSpPr>
          <p:spPr>
            <a:xfrm flipV="1">
              <a:off x="2589212" y="3039205"/>
              <a:ext cx="1144371" cy="213106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gyenes összekötő 116"/>
            <p:cNvCxnSpPr>
              <a:stCxn id="101" idx="6"/>
              <a:endCxn id="105" idx="2"/>
            </p:cNvCxnSpPr>
            <p:nvPr/>
          </p:nvCxnSpPr>
          <p:spPr>
            <a:xfrm>
              <a:off x="4093583" y="3039205"/>
              <a:ext cx="130315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gyenes összekötő 117"/>
            <p:cNvCxnSpPr>
              <a:stCxn id="101" idx="6"/>
            </p:cNvCxnSpPr>
            <p:nvPr/>
          </p:nvCxnSpPr>
          <p:spPr>
            <a:xfrm>
              <a:off x="4093583" y="3039205"/>
              <a:ext cx="1303154" cy="821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gyenes összekötő 118"/>
            <p:cNvCxnSpPr>
              <a:stCxn id="102" idx="6"/>
              <a:endCxn id="107" idx="2"/>
            </p:cNvCxnSpPr>
            <p:nvPr/>
          </p:nvCxnSpPr>
          <p:spPr>
            <a:xfrm>
              <a:off x="4093583" y="3864740"/>
              <a:ext cx="1303154" cy="86987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gyenes összekötő 119"/>
            <p:cNvCxnSpPr>
              <a:stCxn id="103" idx="6"/>
              <a:endCxn id="106" idx="2"/>
            </p:cNvCxnSpPr>
            <p:nvPr/>
          </p:nvCxnSpPr>
          <p:spPr>
            <a:xfrm flipV="1">
              <a:off x="4093583" y="3864740"/>
              <a:ext cx="1303154" cy="86987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Egyenes összekötő 120"/>
            <p:cNvCxnSpPr>
              <a:stCxn id="103" idx="6"/>
              <a:endCxn id="108" idx="2"/>
            </p:cNvCxnSpPr>
            <p:nvPr/>
          </p:nvCxnSpPr>
          <p:spPr>
            <a:xfrm>
              <a:off x="4093583" y="4734615"/>
              <a:ext cx="1303154" cy="86987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Egyenes összekötő 121"/>
            <p:cNvCxnSpPr>
              <a:stCxn id="104" idx="6"/>
              <a:endCxn id="108" idx="2"/>
            </p:cNvCxnSpPr>
            <p:nvPr/>
          </p:nvCxnSpPr>
          <p:spPr>
            <a:xfrm>
              <a:off x="4093583" y="5604490"/>
              <a:ext cx="130315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Egyenes összekötő 122"/>
            <p:cNvCxnSpPr>
              <a:stCxn id="105" idx="6"/>
              <a:endCxn id="110" idx="2"/>
            </p:cNvCxnSpPr>
            <p:nvPr/>
          </p:nvCxnSpPr>
          <p:spPr>
            <a:xfrm>
              <a:off x="5756737" y="3039205"/>
              <a:ext cx="1303154" cy="821749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gyenes összekötő 123"/>
            <p:cNvCxnSpPr>
              <a:stCxn id="106" idx="6"/>
              <a:endCxn id="110" idx="2"/>
            </p:cNvCxnSpPr>
            <p:nvPr/>
          </p:nvCxnSpPr>
          <p:spPr>
            <a:xfrm flipV="1">
              <a:off x="5756737" y="3860954"/>
              <a:ext cx="1303154" cy="378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Egyenes összekötő 124"/>
            <p:cNvCxnSpPr>
              <a:endCxn id="109" idx="2"/>
            </p:cNvCxnSpPr>
            <p:nvPr/>
          </p:nvCxnSpPr>
          <p:spPr>
            <a:xfrm>
              <a:off x="5756737" y="3895866"/>
              <a:ext cx="1303154" cy="83874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gyenes összekötő 125"/>
            <p:cNvCxnSpPr>
              <a:stCxn id="107" idx="6"/>
              <a:endCxn id="110" idx="2"/>
            </p:cNvCxnSpPr>
            <p:nvPr/>
          </p:nvCxnSpPr>
          <p:spPr>
            <a:xfrm flipV="1">
              <a:off x="5756737" y="3860954"/>
              <a:ext cx="1303154" cy="87366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Egyenes összekötő 126"/>
            <p:cNvCxnSpPr>
              <a:stCxn id="107" idx="6"/>
              <a:endCxn id="109" idx="2"/>
            </p:cNvCxnSpPr>
            <p:nvPr/>
          </p:nvCxnSpPr>
          <p:spPr>
            <a:xfrm>
              <a:off x="5756737" y="4734615"/>
              <a:ext cx="130315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gyenes összekötő 127"/>
            <p:cNvCxnSpPr>
              <a:stCxn id="108" idx="6"/>
              <a:endCxn id="110" idx="2"/>
            </p:cNvCxnSpPr>
            <p:nvPr/>
          </p:nvCxnSpPr>
          <p:spPr>
            <a:xfrm flipV="1">
              <a:off x="5756737" y="3860954"/>
              <a:ext cx="1303154" cy="174353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églalap 128"/>
            <p:cNvSpPr/>
            <p:nvPr/>
          </p:nvSpPr>
          <p:spPr>
            <a:xfrm>
              <a:off x="5126737" y="3395419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39466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730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437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A gradiens egyedi értékeit átlagolva kapjuk a gradiens értékét.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6412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59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40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A súlyokból (w) levonva a gradiens és a tanulási ráta szorzatát, a súlyok frissített értékeit kapjuk.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4958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101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7363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00200" y="256598"/>
            <a:ext cx="8669277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Az alábbi makró lefuttatásával frissítjük a paraméterek értékét:</a:t>
            </a:r>
          </a:p>
          <a:p>
            <a:endParaRPr lang="hu-HU" sz="2000" dirty="0" smtClean="0">
              <a:latin typeface="Calibri" panose="020F0502020204030204" pitchFamily="34" charset="0"/>
            </a:endParaRPr>
          </a:p>
          <a:p>
            <a:r>
              <a:rPr lang="en-US" sz="1000" dirty="0">
                <a:latin typeface="Calibri" panose="020F0502020204030204" pitchFamily="34" charset="0"/>
              </a:rPr>
              <a:t>Sub epoch()</a:t>
            </a:r>
          </a:p>
          <a:p>
            <a:endParaRPr lang="hu-HU" sz="1000" dirty="0" smtClean="0">
              <a:latin typeface="Calibri" panose="020F0502020204030204" pitchFamily="34" charset="0"/>
            </a:endParaRPr>
          </a:p>
          <a:p>
            <a:r>
              <a:rPr lang="hu-HU" sz="1000" dirty="0">
                <a:latin typeface="Calibri" panose="020F0502020204030204" pitchFamily="34" charset="0"/>
              </a:rPr>
              <a:t> </a:t>
            </a:r>
            <a:r>
              <a:rPr lang="hu-HU" sz="1000" dirty="0" smtClean="0">
                <a:latin typeface="Calibri" panose="020F0502020204030204" pitchFamily="34" charset="0"/>
              </a:rPr>
              <a:t>  </a:t>
            </a:r>
            <a:r>
              <a:rPr lang="en-US" sz="1000" dirty="0" smtClean="0">
                <a:latin typeface="Calibri" panose="020F0502020204030204" pitchFamily="34" charset="0"/>
              </a:rPr>
              <a:t>Dim </a:t>
            </a:r>
            <a:r>
              <a:rPr lang="en-US" sz="1000" dirty="0">
                <a:latin typeface="Calibri" panose="020F0502020204030204" pitchFamily="34" charset="0"/>
              </a:rPr>
              <a:t>w011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w111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w012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w022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w112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w122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w013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w113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w213 As Double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Dim epoch As Integer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w011 = Cells(11, 12)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w111 = Cells(29, 11)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w012 = Cells(7, 24)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w022 = Cells(16, 20)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w112 = Cells(24, 21)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w122 = Cells(31, 24)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w013 = Cells(8, 37)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w113 = Cells(16, 36)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w213 = Cells(27, 37)</a:t>
            </a:r>
          </a:p>
          <a:p>
            <a:endParaRPr lang="en-US" sz="1000" dirty="0">
              <a:latin typeface="Calibri" panose="020F0502020204030204" pitchFamily="34" charset="0"/>
            </a:endParaRPr>
          </a:p>
          <a:p>
            <a:r>
              <a:rPr lang="en-US" sz="1000" dirty="0">
                <a:latin typeface="Calibri" panose="020F0502020204030204" pitchFamily="34" charset="0"/>
              </a:rPr>
              <a:t>   Cells(11, 9) = w011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Cells(29, 8) = w111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Cells(7, 21) = w012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Cells(16, 17) = w022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Cells(24, 18) = w112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Cells(31, 21) = w122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Cells(8, 34) = w013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Cells(16, 33) = w113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Cells(27, 34) = w213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epoch = Cells(25, 41)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Cells(25, 41) = epoch + 1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   </a:t>
            </a:r>
          </a:p>
          <a:p>
            <a:r>
              <a:rPr lang="en-US" sz="1000" dirty="0">
                <a:latin typeface="Calibri" panose="020F0502020204030204" pitchFamily="34" charset="0"/>
              </a:rPr>
              <a:t>       </a:t>
            </a:r>
          </a:p>
          <a:p>
            <a:r>
              <a:rPr lang="en-US" sz="1000" dirty="0">
                <a:latin typeface="Calibri" panose="020F0502020204030204" pitchFamily="34" charset="0"/>
              </a:rPr>
              <a:t>End Sub</a:t>
            </a:r>
          </a:p>
          <a:p>
            <a:endParaRPr lang="hu-HU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073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38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40" name="Szövegdoboz 39"/>
          <p:cNvSpPr txBox="1"/>
          <p:nvPr/>
        </p:nvSpPr>
        <p:spPr>
          <a:xfrm>
            <a:off x="6026737" y="1598778"/>
            <a:ext cx="5510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neuron bemeneti értékeit a bemeneti kapcsolatokon szereplő előző neuronok </a:t>
            </a:r>
            <a:r>
              <a:rPr lang="hu-HU" b="1" dirty="0" smtClean="0"/>
              <a:t>kimenetei</a:t>
            </a:r>
            <a:r>
              <a:rPr lang="hu-HU" dirty="0" smtClean="0"/>
              <a:t> adják.</a:t>
            </a:r>
            <a:endParaRPr lang="hu-HU" dirty="0"/>
          </a:p>
        </p:txBody>
      </p:sp>
      <p:grpSp>
        <p:nvGrpSpPr>
          <p:cNvPr id="126" name="Csoportba foglalás 125"/>
          <p:cNvGrpSpPr/>
          <p:nvPr/>
        </p:nvGrpSpPr>
        <p:grpSpPr>
          <a:xfrm>
            <a:off x="2229212" y="2793033"/>
            <a:ext cx="5190679" cy="2991457"/>
            <a:chOff x="2229212" y="2793033"/>
            <a:chExt cx="5190679" cy="2991457"/>
          </a:xfrm>
        </p:grpSpPr>
        <p:sp>
          <p:nvSpPr>
            <p:cNvPr id="50" name="Szövegdoboz 49"/>
            <p:cNvSpPr txBox="1"/>
            <p:nvPr/>
          </p:nvSpPr>
          <p:spPr>
            <a:xfrm>
              <a:off x="4099258" y="2793033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k</a:t>
              </a:r>
              <a:r>
                <a:rPr lang="hu-HU" baseline="-25000" dirty="0" smtClean="0"/>
                <a:t>1</a:t>
              </a:r>
              <a:endParaRPr lang="hu-HU" baseline="-25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4084925" y="4134223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k</a:t>
              </a:r>
              <a:r>
                <a:rPr lang="hu-HU" baseline="-25000" dirty="0" smtClean="0"/>
                <a:t>2</a:t>
              </a:r>
              <a:endParaRPr lang="hu-HU" baseline="-25000" dirty="0"/>
            </a:p>
          </p:txBody>
        </p:sp>
        <p:grpSp>
          <p:nvGrpSpPr>
            <p:cNvPr id="93" name="Csoportba foglalás 92"/>
            <p:cNvGrpSpPr/>
            <p:nvPr/>
          </p:nvGrpSpPr>
          <p:grpSpPr>
            <a:xfrm>
              <a:off x="2229212" y="2859205"/>
              <a:ext cx="5190679" cy="2925285"/>
              <a:chOff x="2229212" y="2859205"/>
              <a:chExt cx="5190679" cy="2925285"/>
            </a:xfrm>
          </p:grpSpPr>
          <p:sp>
            <p:nvSpPr>
              <p:cNvPr id="94" name="Ellipszis 93"/>
              <p:cNvSpPr/>
              <p:nvPr/>
            </p:nvSpPr>
            <p:spPr>
              <a:xfrm>
                <a:off x="2229212" y="4990267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Ellipszis 94"/>
              <p:cNvSpPr/>
              <p:nvPr/>
            </p:nvSpPr>
            <p:spPr>
              <a:xfrm>
                <a:off x="2229212" y="4099456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Ellipszis 95"/>
              <p:cNvSpPr/>
              <p:nvPr/>
            </p:nvSpPr>
            <p:spPr>
              <a:xfrm>
                <a:off x="2229212" y="3208645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Ellipszis 96"/>
              <p:cNvSpPr/>
              <p:nvPr/>
            </p:nvSpPr>
            <p:spPr>
              <a:xfrm>
                <a:off x="3733583" y="2859205"/>
                <a:ext cx="360000" cy="3600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Ellipszis 97"/>
              <p:cNvSpPr/>
              <p:nvPr/>
            </p:nvSpPr>
            <p:spPr>
              <a:xfrm>
                <a:off x="3733583" y="3684740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Ellipszis 98"/>
              <p:cNvSpPr/>
              <p:nvPr/>
            </p:nvSpPr>
            <p:spPr>
              <a:xfrm>
                <a:off x="3733583" y="4554615"/>
                <a:ext cx="360000" cy="3600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Ellipszis 99"/>
              <p:cNvSpPr/>
              <p:nvPr/>
            </p:nvSpPr>
            <p:spPr>
              <a:xfrm>
                <a:off x="3733583" y="5424490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Ellipszis 100"/>
              <p:cNvSpPr/>
              <p:nvPr/>
            </p:nvSpPr>
            <p:spPr>
              <a:xfrm>
                <a:off x="5396737" y="2859205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Ellipszis 101"/>
              <p:cNvSpPr/>
              <p:nvPr/>
            </p:nvSpPr>
            <p:spPr>
              <a:xfrm>
                <a:off x="5396737" y="3684740"/>
                <a:ext cx="360000" cy="36000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Ellipszis 102"/>
              <p:cNvSpPr/>
              <p:nvPr/>
            </p:nvSpPr>
            <p:spPr>
              <a:xfrm>
                <a:off x="5396737" y="4554615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Ellipszis 103"/>
              <p:cNvSpPr/>
              <p:nvPr/>
            </p:nvSpPr>
            <p:spPr>
              <a:xfrm>
                <a:off x="5396737" y="5424490"/>
                <a:ext cx="360000" cy="36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Ellipszis 104"/>
              <p:cNvSpPr/>
              <p:nvPr/>
            </p:nvSpPr>
            <p:spPr>
              <a:xfrm>
                <a:off x="7059891" y="4554615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6" name="Ellipszis 105"/>
              <p:cNvSpPr/>
              <p:nvPr/>
            </p:nvSpPr>
            <p:spPr>
              <a:xfrm>
                <a:off x="7059891" y="3680954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107" name="Egyenes összekötő 106"/>
              <p:cNvCxnSpPr>
                <a:stCxn id="96" idx="6"/>
                <a:endCxn id="97" idx="2"/>
              </p:cNvCxnSpPr>
              <p:nvPr/>
            </p:nvCxnSpPr>
            <p:spPr>
              <a:xfrm flipV="1">
                <a:off x="2589212" y="3039205"/>
                <a:ext cx="1144371" cy="34944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Egyenes összekötő 107"/>
              <p:cNvCxnSpPr>
                <a:endCxn id="100" idx="2"/>
              </p:cNvCxnSpPr>
              <p:nvPr/>
            </p:nvCxnSpPr>
            <p:spPr>
              <a:xfrm>
                <a:off x="2589212" y="3408771"/>
                <a:ext cx="1144371" cy="219571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Egyenes összekötő 108"/>
              <p:cNvCxnSpPr>
                <a:stCxn id="95" idx="6"/>
                <a:endCxn id="100" idx="2"/>
              </p:cNvCxnSpPr>
              <p:nvPr/>
            </p:nvCxnSpPr>
            <p:spPr>
              <a:xfrm>
                <a:off x="2589212" y="4279456"/>
                <a:ext cx="1144371" cy="1325034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Egyenes összekötő 109"/>
              <p:cNvCxnSpPr>
                <a:stCxn id="95" idx="6"/>
                <a:endCxn id="99" idx="2"/>
              </p:cNvCxnSpPr>
              <p:nvPr/>
            </p:nvCxnSpPr>
            <p:spPr>
              <a:xfrm>
                <a:off x="2589212" y="4279456"/>
                <a:ext cx="1144371" cy="45515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Egyenes összekötő 110"/>
              <p:cNvCxnSpPr>
                <a:stCxn id="94" idx="6"/>
                <a:endCxn id="98" idx="2"/>
              </p:cNvCxnSpPr>
              <p:nvPr/>
            </p:nvCxnSpPr>
            <p:spPr>
              <a:xfrm flipV="1">
                <a:off x="2589212" y="3864740"/>
                <a:ext cx="1144371" cy="1305527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Egyenes összekötő 111"/>
              <p:cNvCxnSpPr>
                <a:stCxn id="94" idx="6"/>
                <a:endCxn id="97" idx="2"/>
              </p:cNvCxnSpPr>
              <p:nvPr/>
            </p:nvCxnSpPr>
            <p:spPr>
              <a:xfrm flipV="1">
                <a:off x="2589212" y="3039205"/>
                <a:ext cx="1144371" cy="2131062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Egyenes összekötő 112"/>
              <p:cNvCxnSpPr>
                <a:stCxn id="97" idx="6"/>
                <a:endCxn id="101" idx="2"/>
              </p:cNvCxnSpPr>
              <p:nvPr/>
            </p:nvCxnSpPr>
            <p:spPr>
              <a:xfrm>
                <a:off x="4093583" y="3039205"/>
                <a:ext cx="1303154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Egyenes összekötő 113"/>
              <p:cNvCxnSpPr>
                <a:stCxn id="97" idx="6"/>
              </p:cNvCxnSpPr>
              <p:nvPr/>
            </p:nvCxnSpPr>
            <p:spPr>
              <a:xfrm>
                <a:off x="4093583" y="3039205"/>
                <a:ext cx="1303154" cy="821749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Egyenes összekötő 114"/>
              <p:cNvCxnSpPr>
                <a:stCxn id="98" idx="6"/>
                <a:endCxn id="103" idx="2"/>
              </p:cNvCxnSpPr>
              <p:nvPr/>
            </p:nvCxnSpPr>
            <p:spPr>
              <a:xfrm>
                <a:off x="4093583" y="3864740"/>
                <a:ext cx="1303154" cy="86987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Egyenes összekötő 115"/>
              <p:cNvCxnSpPr>
                <a:stCxn id="99" idx="6"/>
                <a:endCxn id="102" idx="2"/>
              </p:cNvCxnSpPr>
              <p:nvPr/>
            </p:nvCxnSpPr>
            <p:spPr>
              <a:xfrm flipV="1">
                <a:off x="4093583" y="3864740"/>
                <a:ext cx="1303154" cy="86987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Egyenes összekötő 116"/>
              <p:cNvCxnSpPr>
                <a:stCxn id="99" idx="6"/>
                <a:endCxn id="104" idx="2"/>
              </p:cNvCxnSpPr>
              <p:nvPr/>
            </p:nvCxnSpPr>
            <p:spPr>
              <a:xfrm>
                <a:off x="4093583" y="4734615"/>
                <a:ext cx="1303154" cy="86987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Egyenes összekötő 117"/>
              <p:cNvCxnSpPr>
                <a:stCxn id="100" idx="6"/>
                <a:endCxn id="104" idx="2"/>
              </p:cNvCxnSpPr>
              <p:nvPr/>
            </p:nvCxnSpPr>
            <p:spPr>
              <a:xfrm>
                <a:off x="4093583" y="5604490"/>
                <a:ext cx="1303154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Egyenes összekötő 118"/>
              <p:cNvCxnSpPr>
                <a:stCxn id="101" idx="6"/>
                <a:endCxn id="106" idx="2"/>
              </p:cNvCxnSpPr>
              <p:nvPr/>
            </p:nvCxnSpPr>
            <p:spPr>
              <a:xfrm>
                <a:off x="5756737" y="3039205"/>
                <a:ext cx="1303154" cy="821749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Egyenes összekötő 119"/>
              <p:cNvCxnSpPr>
                <a:stCxn id="102" idx="6"/>
                <a:endCxn id="106" idx="2"/>
              </p:cNvCxnSpPr>
              <p:nvPr/>
            </p:nvCxnSpPr>
            <p:spPr>
              <a:xfrm flipV="1">
                <a:off x="5756737" y="3860954"/>
                <a:ext cx="1303154" cy="3786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Egyenes összekötő 120"/>
              <p:cNvCxnSpPr>
                <a:endCxn id="105" idx="2"/>
              </p:cNvCxnSpPr>
              <p:nvPr/>
            </p:nvCxnSpPr>
            <p:spPr>
              <a:xfrm>
                <a:off x="5756737" y="3895866"/>
                <a:ext cx="1303154" cy="838749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Egyenes összekötő 121"/>
              <p:cNvCxnSpPr>
                <a:stCxn id="103" idx="6"/>
                <a:endCxn id="106" idx="2"/>
              </p:cNvCxnSpPr>
              <p:nvPr/>
            </p:nvCxnSpPr>
            <p:spPr>
              <a:xfrm flipV="1">
                <a:off x="5756737" y="3860954"/>
                <a:ext cx="1303154" cy="873661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Egyenes összekötő 122"/>
              <p:cNvCxnSpPr>
                <a:stCxn id="103" idx="6"/>
                <a:endCxn id="105" idx="2"/>
              </p:cNvCxnSpPr>
              <p:nvPr/>
            </p:nvCxnSpPr>
            <p:spPr>
              <a:xfrm>
                <a:off x="5756737" y="4734615"/>
                <a:ext cx="1303154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Egyenes összekötő 123"/>
              <p:cNvCxnSpPr>
                <a:stCxn id="104" idx="6"/>
                <a:endCxn id="106" idx="2"/>
              </p:cNvCxnSpPr>
              <p:nvPr/>
            </p:nvCxnSpPr>
            <p:spPr>
              <a:xfrm flipV="1">
                <a:off x="5756737" y="3860954"/>
                <a:ext cx="1303154" cy="174353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églalap 124"/>
              <p:cNvSpPr/>
              <p:nvPr/>
            </p:nvSpPr>
            <p:spPr>
              <a:xfrm>
                <a:off x="5126737" y="3395419"/>
                <a:ext cx="900000" cy="90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</p:grpSp>
      <p:cxnSp>
        <p:nvCxnSpPr>
          <p:cNvPr id="127" name="Egyenes összekötő nyíllal 126"/>
          <p:cNvCxnSpPr>
            <a:stCxn id="40" idx="1"/>
            <a:endCxn id="52" idx="0"/>
          </p:cNvCxnSpPr>
          <p:nvPr/>
        </p:nvCxnSpPr>
        <p:spPr>
          <a:xfrm flipH="1">
            <a:off x="4277446" y="2060443"/>
            <a:ext cx="1749291" cy="2073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gyenes összekötő nyíllal 127"/>
          <p:cNvCxnSpPr>
            <a:stCxn id="40" idx="1"/>
            <a:endCxn id="50" idx="0"/>
          </p:cNvCxnSpPr>
          <p:nvPr/>
        </p:nvCxnSpPr>
        <p:spPr>
          <a:xfrm flipH="1">
            <a:off x="4291779" y="2060443"/>
            <a:ext cx="1734958" cy="73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4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A feladat által kért előrejelzéshez beírjuk a megfelelő adatokat: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A </a:t>
            </a:r>
            <a:r>
              <a:rPr lang="hu-HU" sz="2000" i="1" dirty="0" err="1" smtClean="0">
                <a:latin typeface="Calibri" panose="020F0502020204030204" pitchFamily="34" charset="0"/>
              </a:rPr>
              <a:t>bias</a:t>
            </a:r>
            <a:r>
              <a:rPr lang="hu-HU" sz="2000" dirty="0" err="1" smtClean="0">
                <a:latin typeface="Calibri" panose="020F0502020204030204" pitchFamily="34" charset="0"/>
              </a:rPr>
              <a:t>-ok</a:t>
            </a:r>
            <a:r>
              <a:rPr lang="hu-HU" sz="2000" dirty="0" smtClean="0">
                <a:latin typeface="Calibri" panose="020F0502020204030204" pitchFamily="34" charset="0"/>
              </a:rPr>
              <a:t> alatt még egy 1-est felveszünk.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Calibri" panose="020F0502020204030204" pitchFamily="34" charset="0"/>
              </a:rPr>
              <a:t>A </a:t>
            </a:r>
            <a:r>
              <a:rPr lang="hu-HU" sz="2000" i="1" dirty="0" smtClean="0">
                <a:latin typeface="Calibri" panose="020F0502020204030204" pitchFamily="34" charset="0"/>
              </a:rPr>
              <a:t>x</a:t>
            </a:r>
            <a:r>
              <a:rPr lang="hu-HU" sz="2000" dirty="0" smtClean="0">
                <a:latin typeface="Calibri" panose="020F0502020204030204" pitchFamily="34" charset="0"/>
              </a:rPr>
              <a:t> értékek alá beírjuk a feladatban megadott 10-es értéket.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1282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202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A megadott </a:t>
            </a:r>
            <a:r>
              <a:rPr lang="hu-HU" sz="2000" i="1" dirty="0" smtClean="0">
                <a:latin typeface="Calibri" panose="020F0502020204030204" pitchFamily="34" charset="0"/>
              </a:rPr>
              <a:t>x</a:t>
            </a:r>
            <a:r>
              <a:rPr lang="hu-HU" sz="2000" dirty="0" smtClean="0">
                <a:latin typeface="Calibri" panose="020F0502020204030204" pitchFamily="34" charset="0"/>
              </a:rPr>
              <a:t> = 10 értéket a tanult módon előreterjesztjük.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1152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991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660358" y="1916956"/>
            <a:ext cx="8669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Calibri" panose="020F0502020204030204" pitchFamily="34" charset="0"/>
              </a:rPr>
              <a:t>Kiolvassuk az AO22-es mezőből </a:t>
            </a:r>
            <a:r>
              <a:rPr lang="hu-HU" sz="2000" i="1" dirty="0" smtClean="0">
                <a:latin typeface="Calibri" panose="020F0502020204030204" pitchFamily="34" charset="0"/>
              </a:rPr>
              <a:t>x</a:t>
            </a:r>
            <a:r>
              <a:rPr lang="hu-HU" sz="2000" dirty="0" smtClean="0">
                <a:latin typeface="Calibri" panose="020F0502020204030204" pitchFamily="34" charset="0"/>
              </a:rPr>
              <a:t> = 10 értékhez tartozó becsült </a:t>
            </a:r>
            <a:r>
              <a:rPr lang="hu-HU" sz="2000" i="1" dirty="0" smtClean="0">
                <a:latin typeface="Calibri" panose="020F0502020204030204" pitchFamily="34" charset="0"/>
              </a:rPr>
              <a:t>y</a:t>
            </a:r>
            <a:r>
              <a:rPr lang="hu-HU" sz="2000" dirty="0" smtClean="0">
                <a:latin typeface="Calibri" panose="020F0502020204030204" pitchFamily="34" charset="0"/>
              </a:rPr>
              <a:t> értéket: 8,877.</a:t>
            </a:r>
          </a:p>
          <a:p>
            <a:endParaRPr lang="hu-HU" sz="2000" dirty="0">
              <a:latin typeface="Calibri" panose="020F0502020204030204" pitchFamily="34" charset="0"/>
            </a:endParaRPr>
          </a:p>
          <a:p>
            <a:r>
              <a:rPr lang="hu-HU" sz="2000" dirty="0" smtClean="0">
                <a:latin typeface="Calibri" panose="020F0502020204030204" pitchFamily="34" charset="0"/>
              </a:rPr>
              <a:t>Ezzel a feladatot megoldottuk.</a:t>
            </a:r>
            <a:endParaRPr lang="hu-H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8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Ellipszis 4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Ellipszis 24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Ellipszis 25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Ellipszis 26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Ellipszis 27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Ellipszis 28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Ellipszis 29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Ellipszis 30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Ellipszis 31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" name="Egyenes összekötő 17"/>
          <p:cNvCxnSpPr>
            <a:stCxn id="22" idx="6"/>
            <a:endCxn id="23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32"/>
          <p:cNvCxnSpPr>
            <a:endCxn id="26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gyenes összekötő 35"/>
          <p:cNvCxnSpPr>
            <a:stCxn id="21" idx="6"/>
            <a:endCxn id="26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>
            <a:stCxn id="21" idx="6"/>
            <a:endCxn id="25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41"/>
          <p:cNvCxnSpPr>
            <a:stCxn id="5" idx="6"/>
            <a:endCxn id="24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gyenes összekötő 44"/>
          <p:cNvCxnSpPr>
            <a:stCxn id="5" idx="6"/>
            <a:endCxn id="23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47"/>
          <p:cNvCxnSpPr>
            <a:stCxn id="23" idx="6"/>
            <a:endCxn id="27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50"/>
          <p:cNvCxnSpPr>
            <a:stCxn id="23" idx="6"/>
          </p:cNvCxnSpPr>
          <p:nvPr/>
        </p:nvCxnSpPr>
        <p:spPr>
          <a:xfrm>
            <a:off x="4093583" y="3039205"/>
            <a:ext cx="1303154" cy="78683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53"/>
          <p:cNvCxnSpPr>
            <a:stCxn id="24" idx="6"/>
            <a:endCxn id="29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56"/>
          <p:cNvCxnSpPr>
            <a:stCxn id="25" idx="6"/>
            <a:endCxn id="28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59"/>
          <p:cNvCxnSpPr>
            <a:stCxn id="25" idx="6"/>
            <a:endCxn id="30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62"/>
          <p:cNvCxnSpPr>
            <a:stCxn id="26" idx="6"/>
            <a:endCxn id="30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65"/>
          <p:cNvCxnSpPr>
            <a:stCxn id="27" idx="6"/>
            <a:endCxn id="32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gyenes összekötő 68"/>
          <p:cNvCxnSpPr>
            <a:stCxn id="28" idx="6"/>
            <a:endCxn id="32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gyenes összekötő 71"/>
          <p:cNvCxnSpPr>
            <a:endCxn id="31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gyenes összekötő 74"/>
          <p:cNvCxnSpPr>
            <a:stCxn id="29" idx="6"/>
            <a:endCxn id="32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gyenes összekötő 77"/>
          <p:cNvCxnSpPr>
            <a:stCxn id="29" idx="6"/>
            <a:endCxn id="31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gyenes összekötő 80"/>
          <p:cNvCxnSpPr>
            <a:stCxn id="30" idx="6"/>
            <a:endCxn id="32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zövegdoboz 3"/>
          <p:cNvSpPr txBox="1"/>
          <p:nvPr/>
        </p:nvSpPr>
        <p:spPr>
          <a:xfrm>
            <a:off x="4319510" y="1190502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 bemeneti értékek egyesítése lineáris kombinációval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3405950" y="2072440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bemeneti értékek</a:t>
            </a:r>
            <a:endParaRPr lang="hu-HU" dirty="0"/>
          </a:p>
        </p:txBody>
      </p:sp>
      <p:cxnSp>
        <p:nvCxnSpPr>
          <p:cNvPr id="10" name="Egyenes összekötő nyíllal 9"/>
          <p:cNvCxnSpPr>
            <a:stCxn id="40" idx="2"/>
            <a:endCxn id="50" idx="0"/>
          </p:cNvCxnSpPr>
          <p:nvPr/>
        </p:nvCxnSpPr>
        <p:spPr>
          <a:xfrm flipH="1">
            <a:off x="4291779" y="2441772"/>
            <a:ext cx="199565" cy="351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zövegdoboz 46"/>
          <p:cNvSpPr txBox="1"/>
          <p:nvPr/>
        </p:nvSpPr>
        <p:spPr>
          <a:xfrm>
            <a:off x="8042221" y="3208645"/>
            <a:ext cx="38621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bemeneti értékek w</a:t>
            </a:r>
            <a:r>
              <a:rPr lang="hu-HU" baseline="-25000" dirty="0" smtClean="0"/>
              <a:t>1</a:t>
            </a:r>
            <a:r>
              <a:rPr lang="hu-HU" dirty="0" smtClean="0"/>
              <a:t> és w</a:t>
            </a:r>
            <a:r>
              <a:rPr lang="hu-HU" baseline="-25000" dirty="0" smtClean="0"/>
              <a:t>2</a:t>
            </a:r>
            <a:r>
              <a:rPr lang="hu-HU" dirty="0" smtClean="0"/>
              <a:t> súlyokkal vett </a:t>
            </a:r>
            <a:r>
              <a:rPr lang="hu-HU" b="1" dirty="0" smtClean="0"/>
              <a:t>lineáris kombinációja</a:t>
            </a:r>
            <a:r>
              <a:rPr lang="hu-HU" dirty="0" smtClean="0"/>
              <a:t>:</a:t>
            </a:r>
          </a:p>
          <a:p>
            <a:endParaRPr lang="hu-HU" dirty="0"/>
          </a:p>
          <a:p>
            <a:r>
              <a:rPr lang="hu-HU" dirty="0"/>
              <a:t>w</a:t>
            </a:r>
            <a:r>
              <a:rPr lang="hu-HU" baseline="-25000" dirty="0"/>
              <a:t>1</a:t>
            </a:r>
            <a:r>
              <a:rPr lang="hu-HU" dirty="0"/>
              <a:t>∙k</a:t>
            </a:r>
            <a:r>
              <a:rPr lang="hu-HU" baseline="-25000" dirty="0"/>
              <a:t>1</a:t>
            </a:r>
            <a:r>
              <a:rPr lang="hu-HU" dirty="0"/>
              <a:t> + w</a:t>
            </a:r>
            <a:r>
              <a:rPr lang="hu-HU" baseline="-25000" dirty="0"/>
              <a:t>2</a:t>
            </a:r>
            <a:r>
              <a:rPr lang="hu-HU" dirty="0"/>
              <a:t>∙</a:t>
            </a:r>
            <a:r>
              <a:rPr lang="hu-HU" dirty="0" smtClean="0"/>
              <a:t>k</a:t>
            </a:r>
            <a:r>
              <a:rPr lang="hu-HU" baseline="-25000" dirty="0" smtClean="0"/>
              <a:t>2</a:t>
            </a:r>
            <a:endParaRPr lang="hu-HU" baseline="-25000" dirty="0"/>
          </a:p>
        </p:txBody>
      </p:sp>
      <p:cxnSp>
        <p:nvCxnSpPr>
          <p:cNvPr id="46" name="Egyenes összekötő nyíllal 45"/>
          <p:cNvCxnSpPr>
            <a:stCxn id="40" idx="2"/>
            <a:endCxn id="52" idx="0"/>
          </p:cNvCxnSpPr>
          <p:nvPr/>
        </p:nvCxnSpPr>
        <p:spPr>
          <a:xfrm flipH="1">
            <a:off x="4277446" y="2441772"/>
            <a:ext cx="213898" cy="1692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Szövegdoboz 49"/>
          <p:cNvSpPr txBox="1"/>
          <p:nvPr/>
        </p:nvSpPr>
        <p:spPr>
          <a:xfrm>
            <a:off x="4099258" y="2793033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r>
              <a:rPr lang="hu-HU" baseline="-25000" dirty="0" smtClean="0"/>
              <a:t>1</a:t>
            </a:r>
            <a:endParaRPr lang="hu-HU" baseline="-250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4084925" y="4134223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r>
              <a:rPr lang="hu-HU" baseline="-25000" dirty="0" smtClean="0"/>
              <a:t>2</a:t>
            </a:r>
            <a:endParaRPr lang="hu-HU" baseline="-25000" dirty="0"/>
          </a:p>
        </p:txBody>
      </p:sp>
      <p:sp>
        <p:nvSpPr>
          <p:cNvPr id="53" name="Szövegdoboz 52"/>
          <p:cNvSpPr txBox="1"/>
          <p:nvPr/>
        </p:nvSpPr>
        <p:spPr>
          <a:xfrm>
            <a:off x="4150262" y="1671266"/>
            <a:ext cx="3797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</a:t>
            </a:r>
            <a:r>
              <a:rPr lang="hu-HU" dirty="0" smtClean="0"/>
              <a:t> kapcsolatokhoz rendelt </a:t>
            </a:r>
            <a:r>
              <a:rPr lang="hu-HU" b="1" dirty="0" smtClean="0"/>
              <a:t>súlyok</a:t>
            </a:r>
            <a:endParaRPr lang="hu-HU" b="1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4720183" y="3174865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w</a:t>
            </a:r>
            <a:r>
              <a:rPr lang="hu-HU" baseline="-25000" dirty="0" smtClean="0"/>
              <a:t>1</a:t>
            </a:r>
            <a:endParaRPr lang="hu-HU" baseline="-25000" dirty="0"/>
          </a:p>
        </p:txBody>
      </p:sp>
      <p:sp>
        <p:nvSpPr>
          <p:cNvPr id="58" name="Szövegdoboz 57"/>
          <p:cNvSpPr txBox="1"/>
          <p:nvPr/>
        </p:nvSpPr>
        <p:spPr>
          <a:xfrm>
            <a:off x="4584725" y="3868008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w</a:t>
            </a:r>
            <a:r>
              <a:rPr lang="hu-HU" baseline="-25000" dirty="0" smtClean="0"/>
              <a:t>2</a:t>
            </a:r>
            <a:endParaRPr lang="hu-HU" baseline="-25000" dirty="0"/>
          </a:p>
        </p:txBody>
      </p:sp>
      <p:cxnSp>
        <p:nvCxnSpPr>
          <p:cNvPr id="59" name="Egyenes összekötő nyíllal 58"/>
          <p:cNvCxnSpPr>
            <a:stCxn id="53" idx="2"/>
            <a:endCxn id="56" idx="0"/>
          </p:cNvCxnSpPr>
          <p:nvPr/>
        </p:nvCxnSpPr>
        <p:spPr>
          <a:xfrm flipH="1">
            <a:off x="4951176" y="2040598"/>
            <a:ext cx="1098004" cy="1134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gyenes összekötő nyíllal 60"/>
          <p:cNvCxnSpPr>
            <a:stCxn id="53" idx="2"/>
            <a:endCxn id="58" idx="0"/>
          </p:cNvCxnSpPr>
          <p:nvPr/>
        </p:nvCxnSpPr>
        <p:spPr>
          <a:xfrm flipH="1">
            <a:off x="4815718" y="2040598"/>
            <a:ext cx="1233462" cy="1827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églalap 54"/>
          <p:cNvSpPr/>
          <p:nvPr/>
        </p:nvSpPr>
        <p:spPr>
          <a:xfrm>
            <a:off x="5126737" y="3405381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43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Ellipszis 4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Ellipszis 24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Ellipszis 25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Ellipszis 26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Ellipszis 27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Ellipszis 28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Ellipszis 29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Ellipszis 30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Ellipszis 31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" name="Egyenes összekötő 17"/>
          <p:cNvCxnSpPr>
            <a:stCxn id="22" idx="6"/>
            <a:endCxn id="23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32"/>
          <p:cNvCxnSpPr>
            <a:endCxn id="26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gyenes összekötő 35"/>
          <p:cNvCxnSpPr>
            <a:stCxn id="21" idx="6"/>
            <a:endCxn id="26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>
            <a:stCxn id="21" idx="6"/>
            <a:endCxn id="25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41"/>
          <p:cNvCxnSpPr>
            <a:stCxn id="5" idx="6"/>
            <a:endCxn id="24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gyenes összekötő 44"/>
          <p:cNvCxnSpPr>
            <a:stCxn id="5" idx="6"/>
            <a:endCxn id="23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47"/>
          <p:cNvCxnSpPr>
            <a:stCxn id="23" idx="6"/>
            <a:endCxn id="27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50"/>
          <p:cNvCxnSpPr>
            <a:stCxn id="23" idx="6"/>
            <a:endCxn id="28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53"/>
          <p:cNvCxnSpPr>
            <a:stCxn id="24" idx="6"/>
            <a:endCxn id="29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56"/>
          <p:cNvCxnSpPr>
            <a:stCxn id="25" idx="6"/>
            <a:endCxn id="28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59"/>
          <p:cNvCxnSpPr>
            <a:stCxn id="25" idx="6"/>
            <a:endCxn id="30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62"/>
          <p:cNvCxnSpPr>
            <a:stCxn id="26" idx="6"/>
            <a:endCxn id="30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65"/>
          <p:cNvCxnSpPr>
            <a:stCxn id="27" idx="6"/>
            <a:endCxn id="32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gyenes összekötő 68"/>
          <p:cNvCxnSpPr>
            <a:stCxn id="28" idx="6"/>
            <a:endCxn id="32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gyenes összekötő 71"/>
          <p:cNvCxnSpPr>
            <a:endCxn id="31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gyenes összekötő 74"/>
          <p:cNvCxnSpPr>
            <a:stCxn id="29" idx="6"/>
            <a:endCxn id="32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gyenes összekötő 77"/>
          <p:cNvCxnSpPr>
            <a:stCxn id="29" idx="6"/>
            <a:endCxn id="31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gyenes összekötő 80"/>
          <p:cNvCxnSpPr>
            <a:stCxn id="30" idx="6"/>
            <a:endCxn id="32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zövegdoboz 3"/>
          <p:cNvSpPr txBox="1"/>
          <p:nvPr/>
        </p:nvSpPr>
        <p:spPr>
          <a:xfrm>
            <a:off x="2987304" y="173084"/>
            <a:ext cx="644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lineáris kombinációval egyesített bemeneti értékeket a háló hatékony működése érdekében el kell tolni egy konstanssal.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1253420" y="2076503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bemeneti értékek</a:t>
            </a:r>
            <a:endParaRPr lang="hu-HU" dirty="0"/>
          </a:p>
        </p:txBody>
      </p:sp>
      <p:cxnSp>
        <p:nvCxnSpPr>
          <p:cNvPr id="10" name="Egyenes összekötő nyíllal 9"/>
          <p:cNvCxnSpPr>
            <a:stCxn id="40" idx="2"/>
            <a:endCxn id="50" idx="1"/>
          </p:cNvCxnSpPr>
          <p:nvPr/>
        </p:nvCxnSpPr>
        <p:spPr>
          <a:xfrm>
            <a:off x="2338814" y="2445835"/>
            <a:ext cx="1815771" cy="443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zövegdoboz 46"/>
          <p:cNvSpPr txBox="1"/>
          <p:nvPr/>
        </p:nvSpPr>
        <p:spPr>
          <a:xfrm>
            <a:off x="8042221" y="3208645"/>
            <a:ext cx="38621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bemeneti értékek w</a:t>
            </a:r>
            <a:r>
              <a:rPr lang="hu-HU" baseline="-25000" dirty="0" smtClean="0"/>
              <a:t>1</a:t>
            </a:r>
            <a:r>
              <a:rPr lang="hu-HU" dirty="0" smtClean="0"/>
              <a:t> és w</a:t>
            </a:r>
            <a:r>
              <a:rPr lang="hu-HU" baseline="-25000" dirty="0" smtClean="0"/>
              <a:t>2</a:t>
            </a:r>
            <a:r>
              <a:rPr lang="hu-HU" dirty="0" smtClean="0"/>
              <a:t> súlyokkal vett lineáris kombinációjának </a:t>
            </a:r>
            <a:r>
              <a:rPr lang="hu-HU" dirty="0"/>
              <a:t>w</a:t>
            </a:r>
            <a:r>
              <a:rPr lang="hu-HU" baseline="-25000" dirty="0"/>
              <a:t>0</a:t>
            </a:r>
          </a:p>
          <a:p>
            <a:r>
              <a:rPr lang="hu-HU" dirty="0" smtClean="0"/>
              <a:t> konstanssal történő eltolása:</a:t>
            </a:r>
          </a:p>
          <a:p>
            <a:endParaRPr lang="hu-HU" dirty="0"/>
          </a:p>
          <a:p>
            <a:r>
              <a:rPr lang="hu-HU" dirty="0" smtClean="0"/>
              <a:t>w</a:t>
            </a:r>
            <a:r>
              <a:rPr lang="hu-HU" baseline="-25000" dirty="0" smtClean="0"/>
              <a:t>0</a:t>
            </a:r>
            <a:r>
              <a:rPr lang="hu-HU" dirty="0" smtClean="0"/>
              <a:t>∙k</a:t>
            </a:r>
            <a:r>
              <a:rPr lang="hu-HU" baseline="-25000" dirty="0" smtClean="0"/>
              <a:t>0</a:t>
            </a:r>
            <a:r>
              <a:rPr lang="hu-HU" dirty="0" smtClean="0"/>
              <a:t> </a:t>
            </a:r>
            <a:r>
              <a:rPr lang="hu-HU" dirty="0"/>
              <a:t>+ </a:t>
            </a:r>
            <a:r>
              <a:rPr lang="hu-HU" dirty="0" smtClean="0"/>
              <a:t>w</a:t>
            </a:r>
            <a:r>
              <a:rPr lang="hu-HU" baseline="-25000" dirty="0" smtClean="0"/>
              <a:t>1</a:t>
            </a:r>
            <a:r>
              <a:rPr lang="hu-HU" dirty="0"/>
              <a:t>∙k</a:t>
            </a:r>
            <a:r>
              <a:rPr lang="hu-HU" baseline="-25000" dirty="0"/>
              <a:t>1</a:t>
            </a:r>
            <a:r>
              <a:rPr lang="hu-HU" dirty="0"/>
              <a:t> + w</a:t>
            </a:r>
            <a:r>
              <a:rPr lang="hu-HU" baseline="-25000" dirty="0"/>
              <a:t>2</a:t>
            </a:r>
            <a:r>
              <a:rPr lang="hu-HU" dirty="0"/>
              <a:t>∙</a:t>
            </a:r>
            <a:r>
              <a:rPr lang="hu-HU" dirty="0" smtClean="0"/>
              <a:t>k</a:t>
            </a:r>
            <a:r>
              <a:rPr lang="hu-HU" baseline="-25000" dirty="0" smtClean="0"/>
              <a:t>2</a:t>
            </a:r>
            <a:endParaRPr lang="hu-HU" baseline="-25000" dirty="0"/>
          </a:p>
        </p:txBody>
      </p:sp>
      <p:cxnSp>
        <p:nvCxnSpPr>
          <p:cNvPr id="46" name="Egyenes összekötő nyíllal 45"/>
          <p:cNvCxnSpPr>
            <a:stCxn id="40" idx="2"/>
            <a:endCxn id="52" idx="1"/>
          </p:cNvCxnSpPr>
          <p:nvPr/>
        </p:nvCxnSpPr>
        <p:spPr>
          <a:xfrm>
            <a:off x="2338814" y="2445835"/>
            <a:ext cx="1565506" cy="1919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Szövegdoboz 49"/>
          <p:cNvSpPr txBox="1"/>
          <p:nvPr/>
        </p:nvSpPr>
        <p:spPr>
          <a:xfrm>
            <a:off x="4154585" y="2704737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r>
              <a:rPr lang="hu-HU" baseline="-25000" dirty="0" smtClean="0"/>
              <a:t>1</a:t>
            </a:r>
            <a:endParaRPr lang="hu-HU" baseline="-250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3904320" y="418061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r>
              <a:rPr lang="hu-HU" baseline="-25000" dirty="0" smtClean="0"/>
              <a:t>2</a:t>
            </a:r>
            <a:endParaRPr lang="hu-HU" baseline="-25000" dirty="0"/>
          </a:p>
        </p:txBody>
      </p:sp>
      <p:sp>
        <p:nvSpPr>
          <p:cNvPr id="53" name="Szövegdoboz 52"/>
          <p:cNvSpPr txBox="1"/>
          <p:nvPr/>
        </p:nvSpPr>
        <p:spPr>
          <a:xfrm>
            <a:off x="5633416" y="1598532"/>
            <a:ext cx="3797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</a:t>
            </a:r>
            <a:r>
              <a:rPr lang="hu-HU" dirty="0" smtClean="0"/>
              <a:t> kapcsolatokhoz rendelt súlyok</a:t>
            </a:r>
            <a:endParaRPr lang="hu-HU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4492980" y="3080723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w</a:t>
            </a:r>
            <a:r>
              <a:rPr lang="hu-HU" baseline="-25000" dirty="0" smtClean="0"/>
              <a:t>1</a:t>
            </a:r>
            <a:endParaRPr lang="hu-HU" baseline="-25000" dirty="0"/>
          </a:p>
        </p:txBody>
      </p:sp>
      <p:sp>
        <p:nvSpPr>
          <p:cNvPr id="58" name="Szövegdoboz 57"/>
          <p:cNvSpPr txBox="1"/>
          <p:nvPr/>
        </p:nvSpPr>
        <p:spPr>
          <a:xfrm>
            <a:off x="4584725" y="3868008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w</a:t>
            </a:r>
            <a:r>
              <a:rPr lang="hu-HU" baseline="-25000" dirty="0" smtClean="0"/>
              <a:t>2</a:t>
            </a:r>
            <a:endParaRPr lang="hu-HU" baseline="-25000" dirty="0"/>
          </a:p>
        </p:txBody>
      </p:sp>
      <p:cxnSp>
        <p:nvCxnSpPr>
          <p:cNvPr id="59" name="Egyenes összekötő nyíllal 58"/>
          <p:cNvCxnSpPr>
            <a:stCxn id="53" idx="2"/>
            <a:endCxn id="56" idx="0"/>
          </p:cNvCxnSpPr>
          <p:nvPr/>
        </p:nvCxnSpPr>
        <p:spPr>
          <a:xfrm flipH="1">
            <a:off x="4723973" y="1967864"/>
            <a:ext cx="2808361" cy="1112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gyenes összekötő nyíllal 60"/>
          <p:cNvCxnSpPr>
            <a:stCxn id="53" idx="2"/>
            <a:endCxn id="58" idx="0"/>
          </p:cNvCxnSpPr>
          <p:nvPr/>
        </p:nvCxnSpPr>
        <p:spPr>
          <a:xfrm flipH="1">
            <a:off x="4815718" y="1967864"/>
            <a:ext cx="2716616" cy="1900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églalap 10"/>
          <p:cNvSpPr/>
          <p:nvPr/>
        </p:nvSpPr>
        <p:spPr>
          <a:xfrm>
            <a:off x="3753171" y="1809720"/>
            <a:ext cx="360000" cy="3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54"/>
          <p:cNvCxnSpPr>
            <a:stCxn id="11" idx="3"/>
            <a:endCxn id="28" idx="2"/>
          </p:cNvCxnSpPr>
          <p:nvPr/>
        </p:nvCxnSpPr>
        <p:spPr>
          <a:xfrm>
            <a:off x="4113171" y="1989720"/>
            <a:ext cx="1283566" cy="18750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Szövegdoboz 61"/>
          <p:cNvSpPr txBox="1"/>
          <p:nvPr/>
        </p:nvSpPr>
        <p:spPr>
          <a:xfrm>
            <a:off x="3634663" y="2269800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r>
              <a:rPr lang="hu-HU" baseline="-25000" dirty="0" smtClean="0"/>
              <a:t>0 </a:t>
            </a:r>
            <a:r>
              <a:rPr lang="hu-HU" dirty="0" smtClean="0"/>
              <a:t>= 1</a:t>
            </a:r>
            <a:endParaRPr lang="hu-HU" baseline="-25000" dirty="0"/>
          </a:p>
        </p:txBody>
      </p:sp>
      <p:cxnSp>
        <p:nvCxnSpPr>
          <p:cNvPr id="64" name="Egyenes összekötő nyíllal 63"/>
          <p:cNvCxnSpPr>
            <a:stCxn id="40" idx="2"/>
            <a:endCxn id="62" idx="1"/>
          </p:cNvCxnSpPr>
          <p:nvPr/>
        </p:nvCxnSpPr>
        <p:spPr>
          <a:xfrm>
            <a:off x="2338814" y="2445835"/>
            <a:ext cx="1295849" cy="8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Szövegdoboz 73"/>
          <p:cNvSpPr txBox="1"/>
          <p:nvPr/>
        </p:nvSpPr>
        <p:spPr>
          <a:xfrm>
            <a:off x="4355993" y="2075838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w</a:t>
            </a:r>
            <a:r>
              <a:rPr lang="hu-HU" baseline="-25000" dirty="0" smtClean="0"/>
              <a:t>0</a:t>
            </a:r>
            <a:endParaRPr lang="hu-HU" baseline="-25000" dirty="0"/>
          </a:p>
        </p:txBody>
      </p:sp>
      <p:cxnSp>
        <p:nvCxnSpPr>
          <p:cNvPr id="76" name="Egyenes összekötő nyíllal 75"/>
          <p:cNvCxnSpPr>
            <a:stCxn id="53" idx="2"/>
            <a:endCxn id="74" idx="3"/>
          </p:cNvCxnSpPr>
          <p:nvPr/>
        </p:nvCxnSpPr>
        <p:spPr>
          <a:xfrm flipH="1">
            <a:off x="4817979" y="1967864"/>
            <a:ext cx="2714355" cy="292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Szövegdoboz 78"/>
          <p:cNvSpPr txBox="1"/>
          <p:nvPr/>
        </p:nvSpPr>
        <p:spPr>
          <a:xfrm>
            <a:off x="3615616" y="1302096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/>
              <a:t>bias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3501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Ellipszis 4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Ellipszis 24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Ellipszis 25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Ellipszis 26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Ellipszis 27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Ellipszis 28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Ellipszis 29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Ellipszis 30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Ellipszis 31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" name="Egyenes összekötő 17"/>
          <p:cNvCxnSpPr>
            <a:stCxn id="22" idx="6"/>
            <a:endCxn id="23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32"/>
          <p:cNvCxnSpPr>
            <a:endCxn id="26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gyenes összekötő 35"/>
          <p:cNvCxnSpPr>
            <a:stCxn id="21" idx="6"/>
            <a:endCxn id="26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>
            <a:stCxn id="21" idx="6"/>
            <a:endCxn id="25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41"/>
          <p:cNvCxnSpPr>
            <a:stCxn id="5" idx="6"/>
            <a:endCxn id="24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gyenes összekötő 44"/>
          <p:cNvCxnSpPr>
            <a:stCxn id="5" idx="6"/>
            <a:endCxn id="23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47"/>
          <p:cNvCxnSpPr>
            <a:stCxn id="23" idx="6"/>
            <a:endCxn id="27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50"/>
          <p:cNvCxnSpPr>
            <a:stCxn id="23" idx="6"/>
            <a:endCxn id="28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53"/>
          <p:cNvCxnSpPr>
            <a:stCxn id="24" idx="6"/>
            <a:endCxn id="29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56"/>
          <p:cNvCxnSpPr>
            <a:stCxn id="25" idx="6"/>
            <a:endCxn id="28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59"/>
          <p:cNvCxnSpPr>
            <a:stCxn id="25" idx="6"/>
            <a:endCxn id="30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62"/>
          <p:cNvCxnSpPr>
            <a:stCxn id="26" idx="6"/>
            <a:endCxn id="30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65"/>
          <p:cNvCxnSpPr>
            <a:stCxn id="27" idx="6"/>
            <a:endCxn id="32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gyenes összekötő 68"/>
          <p:cNvCxnSpPr>
            <a:stCxn id="28" idx="6"/>
            <a:endCxn id="32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gyenes összekötő 71"/>
          <p:cNvCxnSpPr>
            <a:endCxn id="31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gyenes összekötő 74"/>
          <p:cNvCxnSpPr>
            <a:stCxn id="29" idx="6"/>
            <a:endCxn id="32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gyenes összekötő 77"/>
          <p:cNvCxnSpPr>
            <a:stCxn id="29" idx="6"/>
            <a:endCxn id="31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gyenes összekötő 80"/>
          <p:cNvCxnSpPr>
            <a:stCxn id="30" idx="6"/>
            <a:endCxn id="32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zövegdoboz 3"/>
          <p:cNvSpPr txBox="1"/>
          <p:nvPr/>
        </p:nvSpPr>
        <p:spPr>
          <a:xfrm>
            <a:off x="2987304" y="173084"/>
            <a:ext cx="644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neuron kimeneti értékét a (w</a:t>
            </a:r>
            <a:r>
              <a:rPr lang="hu-HU" baseline="-25000" dirty="0" smtClean="0"/>
              <a:t>0</a:t>
            </a:r>
            <a:r>
              <a:rPr lang="hu-HU" dirty="0"/>
              <a:t>∙k</a:t>
            </a:r>
            <a:r>
              <a:rPr lang="hu-HU" baseline="-25000" dirty="0"/>
              <a:t>0</a:t>
            </a:r>
            <a:r>
              <a:rPr lang="hu-HU" dirty="0"/>
              <a:t> + w</a:t>
            </a:r>
            <a:r>
              <a:rPr lang="hu-HU" baseline="-25000" dirty="0"/>
              <a:t>1</a:t>
            </a:r>
            <a:r>
              <a:rPr lang="hu-HU" dirty="0"/>
              <a:t>∙k</a:t>
            </a:r>
            <a:r>
              <a:rPr lang="hu-HU" baseline="-25000" dirty="0"/>
              <a:t>1</a:t>
            </a:r>
            <a:r>
              <a:rPr lang="hu-HU" dirty="0"/>
              <a:t> + w</a:t>
            </a:r>
            <a:r>
              <a:rPr lang="hu-HU" baseline="-25000" dirty="0"/>
              <a:t>2</a:t>
            </a:r>
            <a:r>
              <a:rPr lang="hu-HU" dirty="0"/>
              <a:t>∙</a:t>
            </a:r>
            <a:r>
              <a:rPr lang="hu-HU" dirty="0" smtClean="0"/>
              <a:t>k</a:t>
            </a:r>
            <a:r>
              <a:rPr lang="hu-HU" baseline="-25000" dirty="0" smtClean="0"/>
              <a:t>2</a:t>
            </a:r>
            <a:r>
              <a:rPr lang="hu-HU" dirty="0" smtClean="0"/>
              <a:t>) lineáris kombináció g(x)</a:t>
            </a:r>
            <a:r>
              <a:rPr lang="hu-HU" dirty="0"/>
              <a:t> </a:t>
            </a:r>
            <a:r>
              <a:rPr lang="hu-HU" dirty="0" smtClean="0"/>
              <a:t>aktivációs függvénybe helyettesítésével kapjuk.</a:t>
            </a:r>
            <a:endParaRPr lang="hu-HU" dirty="0"/>
          </a:p>
        </p:txBody>
      </p:sp>
      <p:sp>
        <p:nvSpPr>
          <p:cNvPr id="47" name="Szövegdoboz 46"/>
          <p:cNvSpPr txBox="1"/>
          <p:nvPr/>
        </p:nvSpPr>
        <p:spPr>
          <a:xfrm>
            <a:off x="5756737" y="2171400"/>
            <a:ext cx="386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neuron kimeneti értéke:</a:t>
            </a:r>
            <a:endParaRPr lang="hu-HU" baseline="-25000" dirty="0"/>
          </a:p>
        </p:txBody>
      </p:sp>
      <p:sp>
        <p:nvSpPr>
          <p:cNvPr id="11" name="Téglalap 10"/>
          <p:cNvSpPr/>
          <p:nvPr/>
        </p:nvSpPr>
        <p:spPr>
          <a:xfrm>
            <a:off x="3753171" y="1809720"/>
            <a:ext cx="360000" cy="3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54"/>
          <p:cNvCxnSpPr>
            <a:stCxn id="11" idx="3"/>
            <a:endCxn id="28" idx="2"/>
          </p:cNvCxnSpPr>
          <p:nvPr/>
        </p:nvCxnSpPr>
        <p:spPr>
          <a:xfrm>
            <a:off x="4113171" y="1989720"/>
            <a:ext cx="1283566" cy="18750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Szövegdoboz 78"/>
          <p:cNvSpPr txBox="1"/>
          <p:nvPr/>
        </p:nvSpPr>
        <p:spPr>
          <a:xfrm>
            <a:off x="3615616" y="1302096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/>
              <a:t>bias</a:t>
            </a:r>
            <a:endParaRPr lang="hu-H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Szövegdoboz 1"/>
              <p:cNvSpPr txBox="1"/>
              <p:nvPr/>
            </p:nvSpPr>
            <p:spPr>
              <a:xfrm>
                <a:off x="5875245" y="2584815"/>
                <a:ext cx="24627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5245" y="2584815"/>
                <a:ext cx="2462789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485" b="-3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Egyenes összekötő nyíllal 5"/>
          <p:cNvCxnSpPr>
            <a:stCxn id="2" idx="2"/>
          </p:cNvCxnSpPr>
          <p:nvPr/>
        </p:nvCxnSpPr>
        <p:spPr>
          <a:xfrm flipH="1">
            <a:off x="6509084" y="2861814"/>
            <a:ext cx="597556" cy="860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gyenes összekötő nyíllal 64"/>
          <p:cNvCxnSpPr>
            <a:stCxn id="2" idx="2"/>
          </p:cNvCxnSpPr>
          <p:nvPr/>
        </p:nvCxnSpPr>
        <p:spPr>
          <a:xfrm flipH="1">
            <a:off x="6509084" y="2861814"/>
            <a:ext cx="597556" cy="1435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églalap 66"/>
          <p:cNvSpPr/>
          <p:nvPr/>
        </p:nvSpPr>
        <p:spPr>
          <a:xfrm>
            <a:off x="5126737" y="3405381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8" name="Szövegdoboz 67"/>
          <p:cNvSpPr txBox="1"/>
          <p:nvPr/>
        </p:nvSpPr>
        <p:spPr>
          <a:xfrm>
            <a:off x="7687805" y="3956290"/>
            <a:ext cx="399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Mindkét neuronnak ugyanazt az értéket adja tovább. </a:t>
            </a:r>
            <a:endParaRPr lang="hu-HU" baseline="-25000" dirty="0"/>
          </a:p>
        </p:txBody>
      </p:sp>
    </p:spTree>
    <p:extLst>
      <p:ext uri="{BB962C8B-B14F-4D97-AF65-F5344CB8AC3E}">
        <p14:creationId xmlns:p14="http://schemas.microsoft.com/office/powerpoint/2010/main" val="11388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68282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 smtClean="0"/>
              <a:t>A leggyakrabban használt mesterséges neuronhálókban a neuronok rétegekbe szerveződnek.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Ellipszis 4"/>
          <p:cNvSpPr/>
          <p:nvPr/>
        </p:nvSpPr>
        <p:spPr>
          <a:xfrm>
            <a:off x="2229212" y="4990267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229212" y="409945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2229212" y="32086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3733583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3733583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Ellipszis 24"/>
          <p:cNvSpPr/>
          <p:nvPr/>
        </p:nvSpPr>
        <p:spPr>
          <a:xfrm>
            <a:off x="3733583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Ellipszis 25"/>
          <p:cNvSpPr/>
          <p:nvPr/>
        </p:nvSpPr>
        <p:spPr>
          <a:xfrm>
            <a:off x="3733583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Ellipszis 26"/>
          <p:cNvSpPr/>
          <p:nvPr/>
        </p:nvSpPr>
        <p:spPr>
          <a:xfrm>
            <a:off x="5396737" y="285920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Ellipszis 27"/>
          <p:cNvSpPr/>
          <p:nvPr/>
        </p:nvSpPr>
        <p:spPr>
          <a:xfrm>
            <a:off x="5396737" y="36847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Ellipszis 28"/>
          <p:cNvSpPr/>
          <p:nvPr/>
        </p:nvSpPr>
        <p:spPr>
          <a:xfrm>
            <a:off x="5396737" y="4554615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Ellipszis 29"/>
          <p:cNvSpPr/>
          <p:nvPr/>
        </p:nvSpPr>
        <p:spPr>
          <a:xfrm>
            <a:off x="5396737" y="542449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Ellipszis 30"/>
          <p:cNvSpPr/>
          <p:nvPr/>
        </p:nvSpPr>
        <p:spPr>
          <a:xfrm>
            <a:off x="7059891" y="455461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Ellipszis 31"/>
          <p:cNvSpPr/>
          <p:nvPr/>
        </p:nvSpPr>
        <p:spPr>
          <a:xfrm>
            <a:off x="7059891" y="3680954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" name="Egyenes összekötő 17"/>
          <p:cNvCxnSpPr>
            <a:stCxn id="22" idx="6"/>
            <a:endCxn id="23" idx="2"/>
          </p:cNvCxnSpPr>
          <p:nvPr/>
        </p:nvCxnSpPr>
        <p:spPr>
          <a:xfrm flipV="1">
            <a:off x="2589212" y="3039205"/>
            <a:ext cx="1144371" cy="349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32"/>
          <p:cNvCxnSpPr>
            <a:endCxn id="26" idx="1"/>
          </p:cNvCxnSpPr>
          <p:nvPr/>
        </p:nvCxnSpPr>
        <p:spPr>
          <a:xfrm>
            <a:off x="2589212" y="3408771"/>
            <a:ext cx="1197092" cy="20684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gyenes összekötő 35"/>
          <p:cNvCxnSpPr>
            <a:stCxn id="21" idx="6"/>
            <a:endCxn id="26" idx="1"/>
          </p:cNvCxnSpPr>
          <p:nvPr/>
        </p:nvCxnSpPr>
        <p:spPr>
          <a:xfrm>
            <a:off x="2589212" y="4279456"/>
            <a:ext cx="1197092" cy="11977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>
            <a:stCxn id="21" idx="6"/>
            <a:endCxn id="25" idx="2"/>
          </p:cNvCxnSpPr>
          <p:nvPr/>
        </p:nvCxnSpPr>
        <p:spPr>
          <a:xfrm>
            <a:off x="2589212" y="4279456"/>
            <a:ext cx="1144371" cy="45515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41"/>
          <p:cNvCxnSpPr>
            <a:stCxn id="5" idx="6"/>
            <a:endCxn id="24" idx="2"/>
          </p:cNvCxnSpPr>
          <p:nvPr/>
        </p:nvCxnSpPr>
        <p:spPr>
          <a:xfrm flipV="1">
            <a:off x="2589212" y="3864740"/>
            <a:ext cx="1144371" cy="130552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gyenes összekötő 44"/>
          <p:cNvCxnSpPr>
            <a:stCxn id="5" idx="6"/>
            <a:endCxn id="23" idx="2"/>
          </p:cNvCxnSpPr>
          <p:nvPr/>
        </p:nvCxnSpPr>
        <p:spPr>
          <a:xfrm flipV="1">
            <a:off x="2589212" y="3039205"/>
            <a:ext cx="1144371" cy="213106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47"/>
          <p:cNvCxnSpPr>
            <a:stCxn id="23" idx="6"/>
            <a:endCxn id="27" idx="2"/>
          </p:cNvCxnSpPr>
          <p:nvPr/>
        </p:nvCxnSpPr>
        <p:spPr>
          <a:xfrm>
            <a:off x="4093583" y="303920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50"/>
          <p:cNvCxnSpPr>
            <a:stCxn id="23" idx="6"/>
            <a:endCxn id="28" idx="2"/>
          </p:cNvCxnSpPr>
          <p:nvPr/>
        </p:nvCxnSpPr>
        <p:spPr>
          <a:xfrm>
            <a:off x="4093583" y="3039205"/>
            <a:ext cx="1303154" cy="8255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53"/>
          <p:cNvCxnSpPr>
            <a:stCxn id="24" idx="6"/>
            <a:endCxn id="29" idx="2"/>
          </p:cNvCxnSpPr>
          <p:nvPr/>
        </p:nvCxnSpPr>
        <p:spPr>
          <a:xfrm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56"/>
          <p:cNvCxnSpPr>
            <a:stCxn id="25" idx="6"/>
            <a:endCxn id="28" idx="2"/>
          </p:cNvCxnSpPr>
          <p:nvPr/>
        </p:nvCxnSpPr>
        <p:spPr>
          <a:xfrm flipV="1">
            <a:off x="4093583" y="3864740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59"/>
          <p:cNvCxnSpPr>
            <a:stCxn id="25" idx="6"/>
            <a:endCxn id="30" idx="2"/>
          </p:cNvCxnSpPr>
          <p:nvPr/>
        </p:nvCxnSpPr>
        <p:spPr>
          <a:xfrm>
            <a:off x="4093583" y="4734615"/>
            <a:ext cx="1303154" cy="86987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62"/>
          <p:cNvCxnSpPr>
            <a:stCxn id="26" idx="6"/>
            <a:endCxn id="30" idx="2"/>
          </p:cNvCxnSpPr>
          <p:nvPr/>
        </p:nvCxnSpPr>
        <p:spPr>
          <a:xfrm>
            <a:off x="4093583" y="5604490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65"/>
          <p:cNvCxnSpPr>
            <a:stCxn id="27" idx="6"/>
            <a:endCxn id="32" idx="2"/>
          </p:cNvCxnSpPr>
          <p:nvPr/>
        </p:nvCxnSpPr>
        <p:spPr>
          <a:xfrm>
            <a:off x="5756737" y="3039205"/>
            <a:ext cx="1303154" cy="821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gyenes összekötő 68"/>
          <p:cNvCxnSpPr>
            <a:stCxn id="28" idx="6"/>
            <a:endCxn id="32" idx="2"/>
          </p:cNvCxnSpPr>
          <p:nvPr/>
        </p:nvCxnSpPr>
        <p:spPr>
          <a:xfrm flipV="1">
            <a:off x="5756737" y="3860954"/>
            <a:ext cx="1303154" cy="378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gyenes összekötő 71"/>
          <p:cNvCxnSpPr>
            <a:endCxn id="31" idx="2"/>
          </p:cNvCxnSpPr>
          <p:nvPr/>
        </p:nvCxnSpPr>
        <p:spPr>
          <a:xfrm>
            <a:off x="5756737" y="3895866"/>
            <a:ext cx="1303154" cy="8387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gyenes összekötő 74"/>
          <p:cNvCxnSpPr>
            <a:stCxn id="29" idx="6"/>
            <a:endCxn id="32" idx="2"/>
          </p:cNvCxnSpPr>
          <p:nvPr/>
        </p:nvCxnSpPr>
        <p:spPr>
          <a:xfrm flipV="1">
            <a:off x="5756737" y="3860954"/>
            <a:ext cx="1303154" cy="87366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gyenes összekötő 77"/>
          <p:cNvCxnSpPr>
            <a:stCxn id="29" idx="6"/>
            <a:endCxn id="31" idx="2"/>
          </p:cNvCxnSpPr>
          <p:nvPr/>
        </p:nvCxnSpPr>
        <p:spPr>
          <a:xfrm>
            <a:off x="5756737" y="4734615"/>
            <a:ext cx="1303154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gyenes összekötő 80"/>
          <p:cNvCxnSpPr>
            <a:stCxn id="30" idx="6"/>
            <a:endCxn id="32" idx="2"/>
          </p:cNvCxnSpPr>
          <p:nvPr/>
        </p:nvCxnSpPr>
        <p:spPr>
          <a:xfrm flipV="1">
            <a:off x="5756737" y="3860954"/>
            <a:ext cx="1303154" cy="17435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églalap 85"/>
          <p:cNvSpPr/>
          <p:nvPr/>
        </p:nvSpPr>
        <p:spPr>
          <a:xfrm>
            <a:off x="5126737" y="2600954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8" name="Téglalap 37"/>
          <p:cNvSpPr/>
          <p:nvPr/>
        </p:nvSpPr>
        <p:spPr>
          <a:xfrm>
            <a:off x="6766390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Téglalap 39"/>
          <p:cNvSpPr/>
          <p:nvPr/>
        </p:nvSpPr>
        <p:spPr>
          <a:xfrm>
            <a:off x="3437223" y="2614123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Téglalap 40"/>
          <p:cNvSpPr/>
          <p:nvPr/>
        </p:nvSpPr>
        <p:spPr>
          <a:xfrm>
            <a:off x="1988826" y="2596667"/>
            <a:ext cx="900000" cy="340223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393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E4FD83-4004-4AFF-88FB-10679F918E52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6ad025bc-9453-4e28-b64e-60578e9b89e7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e497d766-9098-4312-9063-c7203b20471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7870</TotalTime>
  <Words>841</Words>
  <Application>Microsoft Office PowerPoint</Application>
  <PresentationFormat>Szélesvásznú</PresentationFormat>
  <Paragraphs>156</Paragraphs>
  <Slides>54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54</vt:i4>
      </vt:variant>
    </vt:vector>
  </HeadingPairs>
  <TitlesOfParts>
    <vt:vector size="61" baseType="lpstr">
      <vt:lpstr>Arial</vt:lpstr>
      <vt:lpstr>Calibri</vt:lpstr>
      <vt:lpstr>Cambria Math</vt:lpstr>
      <vt:lpstr>Century Gothic</vt:lpstr>
      <vt:lpstr>Times New Roman</vt:lpstr>
      <vt:lpstr>Wingdings 3</vt:lpstr>
      <vt:lpstr>Szálak</vt:lpstr>
      <vt:lpstr>Mély neuronhálók</vt:lpstr>
      <vt:lpstr>Mély neuronhálók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Bánhalmi Árpád</cp:lastModifiedBy>
  <cp:revision>62</cp:revision>
  <dcterms:created xsi:type="dcterms:W3CDTF">2020-05-29T07:53:14Z</dcterms:created>
  <dcterms:modified xsi:type="dcterms:W3CDTF">2020-07-31T14:43:24Z</dcterms:modified>
</cp:coreProperties>
</file>